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7150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7.xml"/><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bd5a0a959_0_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bd5a0a9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bbd5a0a959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bd5a0a959_0_10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bd5a0a95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bbd5a0a959_0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bd5a0a959_0_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bd5a0a95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bbd5a0a959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bd5a0a959_0_9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bd5a0a9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bbd5a0a959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bd5a0a959_0_1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bd5a0a95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bbd5a0a959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2bbce4ae97e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2bbce4ae9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SHNO is a device that can convert an DC current into a microwave frequency oscillation</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normally </a:t>
            </a:r>
            <a:r>
              <a:rPr lang="en-US">
                <a:latin typeface="Times New Roman"/>
                <a:ea typeface="Times New Roman"/>
                <a:cs typeface="Times New Roman"/>
                <a:sym typeface="Times New Roman"/>
              </a:rPr>
              <a:t>consists</a:t>
            </a:r>
            <a:r>
              <a:rPr lang="en-US">
                <a:latin typeface="Times New Roman"/>
                <a:ea typeface="Times New Roman"/>
                <a:cs typeface="Times New Roman"/>
                <a:sym typeface="Times New Roman"/>
              </a:rPr>
              <a:t> of two layers, a heavy metal layer and a ferromagnet layer.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when e</a:t>
            </a:r>
            <a:r>
              <a:rPr lang="en-US">
                <a:latin typeface="Times New Roman"/>
                <a:ea typeface="Times New Roman"/>
                <a:cs typeface="Times New Roman"/>
                <a:sym typeface="Times New Roman"/>
              </a:rPr>
              <a:t>lectric current passing through a heavy metal, it generates a transverse spin current due to spin hall effect.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This spin current interacts with the neighboring ferromagnet layer, causing the precession of magnetic moments, which can generates microwave-frequency oscillations.</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however, this traditional bilayer design typically have high threshold currents as well as output powers.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1" name="Google Shape;41;g2bbce4ae97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bbce4ae97e_0_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bbce4ae9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Times New Roman"/>
                <a:ea typeface="Times New Roman"/>
                <a:cs typeface="Times New Roman"/>
                <a:sym typeface="Times New Roman"/>
              </a:rPr>
              <a:t>In our previous work, we discovered that </a:t>
            </a:r>
            <a:r>
              <a:rPr lang="en-US" sz="1300">
                <a:latin typeface="Times New Roman"/>
                <a:ea typeface="Times New Roman"/>
                <a:cs typeface="Times New Roman"/>
                <a:sym typeface="Times New Roman"/>
              </a:rPr>
              <a:t>when adding an additional LAFO layer, (which is a low damping ferrimagnetic insulator), underneath the traditional SHNO, the excitations exhibit a larger output power;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this is a schematic of our hybrid SHNO, the top layer is a …, .. , by adding this LAFO, we are also allowing the hybrid SHNO to emit SW</a:t>
            </a:r>
            <a:endParaRPr sz="1300">
              <a:latin typeface="Times New Roman"/>
              <a:ea typeface="Times New Roman"/>
              <a:cs typeface="Times New Roman"/>
              <a:sym typeface="Times New Roman"/>
            </a:endParaRPr>
          </a:p>
        </p:txBody>
      </p:sp>
      <p:sp>
        <p:nvSpPr>
          <p:cNvPr id="54" name="Google Shape;54;g2bbce4ae97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bce4ae97e_0_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bce4ae9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Here’s some data from our previous work.</a:t>
            </a:r>
            <a:endParaRPr/>
          </a:p>
          <a:p>
            <a:pPr indent="0" lvl="0" marL="0" rtl="0" algn="l">
              <a:lnSpc>
                <a:spcPct val="115000"/>
              </a:lnSpc>
              <a:spcBef>
                <a:spcPts val="0"/>
              </a:spcBef>
              <a:spcAft>
                <a:spcPts val="0"/>
              </a:spcAft>
              <a:buClr>
                <a:schemeClr val="dk1"/>
              </a:buClr>
              <a:buSzPts val="1100"/>
              <a:buFont typeface="Arial"/>
              <a:buNone/>
            </a:pPr>
            <a:r>
              <a:rPr lang="en-US"/>
              <a:t>The four images on the left are the power-spectral-density as a function of current. From left to right, the thickness of the LAFO layer increases. Notice the scale bar changes for each image. T</a:t>
            </a:r>
            <a:r>
              <a:rPr lang="en-US"/>
              <a:t>he output power increases significantly as we increase the thickness, and the threshold current drops dramatically when adding the LAFO layer.</a:t>
            </a:r>
            <a:endParaRPr/>
          </a:p>
          <a:p>
            <a:pPr indent="0" lvl="0" marL="0" rtl="0" algn="l">
              <a:lnSpc>
                <a:spcPct val="115000"/>
              </a:lnSpc>
              <a:spcBef>
                <a:spcPts val="0"/>
              </a:spcBef>
              <a:spcAft>
                <a:spcPts val="0"/>
              </a:spcAft>
              <a:buNone/>
            </a:pPr>
            <a:r>
              <a:rPr lang="en-US"/>
              <a:t>there are two modes associated with this device, we attribute the higher frequency mode to a BM, and the lower frequency mode to an EM.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the image on the right shows the spatial FFT of </a:t>
            </a:r>
            <a:r>
              <a:rPr lang="en-US"/>
              <a:t>different</a:t>
            </a:r>
            <a:r>
              <a:rPr lang="en-US"/>
              <a:t> layers at EM &amp; BM. </a:t>
            </a:r>
            <a:endParaRPr/>
          </a:p>
          <a:p>
            <a:pPr indent="0" lvl="0" marL="0" rtl="0" algn="l">
              <a:lnSpc>
                <a:spcPct val="115000"/>
              </a:lnSpc>
              <a:spcBef>
                <a:spcPts val="0"/>
              </a:spcBef>
              <a:spcAft>
                <a:spcPts val="0"/>
              </a:spcAft>
              <a:buNone/>
            </a:pPr>
            <a:r>
              <a:rPr lang="en-US"/>
              <a:t>The top two images are the Spatial FFT of the Py layer of the SHNO without the LAFO layer, and the bottom four images are the spatial FFT of hybrid SHNO</a:t>
            </a:r>
            <a:endParaRPr/>
          </a:p>
          <a:p>
            <a:pPr indent="0" lvl="0" marL="0" rtl="0" algn="l">
              <a:lnSpc>
                <a:spcPct val="115000"/>
              </a:lnSpc>
              <a:spcBef>
                <a:spcPts val="0"/>
              </a:spcBef>
              <a:spcAft>
                <a:spcPts val="0"/>
              </a:spcAft>
              <a:buNone/>
            </a:pPr>
            <a:r>
              <a:rPr lang="en-US"/>
              <a:t>One can see that after adding the LAFO layer will </a:t>
            </a:r>
            <a:r>
              <a:rPr lang="en-US"/>
              <a:t>increase in the excitation volume</a:t>
            </a:r>
            <a:r>
              <a:rPr lang="en-US"/>
              <a:t>, so does the amplitude of both EM &amp; BM.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a natural question to ask is what’s so special about this LAFO that when adding it to the SHNO, the output power increases? or what characteristics of the LAFO make this happen? </a:t>
            </a:r>
            <a:endParaRPr/>
          </a:p>
        </p:txBody>
      </p:sp>
      <p:sp>
        <p:nvSpPr>
          <p:cNvPr id="72" name="Google Shape;72;g2bbce4ae97e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bce4ae97e_0_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bce4ae9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a:t>
            </a:r>
            <a:r>
              <a:rPr lang="en-US"/>
              <a:t>research, I want to focus on two main questions: 1. 2.</a:t>
            </a:r>
            <a:endParaRPr/>
          </a:p>
          <a:p>
            <a:pPr indent="0" lvl="0" marL="0" rtl="0" algn="l">
              <a:spcBef>
                <a:spcPts val="0"/>
              </a:spcBef>
              <a:spcAft>
                <a:spcPts val="0"/>
              </a:spcAft>
              <a:buNone/>
            </a:pPr>
            <a:r>
              <a:rPr lang="en-US"/>
              <a:t>we want to address those questions by using micromagnetic modeling (MuMax3) to explore the relationship between the threshold current/output power and the material parameters of LAFO. </a:t>
            </a:r>
            <a:r>
              <a:rPr lang="en-US"/>
              <a:t>MuMax3 is a finite-difference micromagnetic simulation software used for studying the behavior of magnetic materials.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want to explore the hybrid SHNO behaviors by varying the material characteristics.</a:t>
            </a:r>
            <a:endParaRPr/>
          </a:p>
        </p:txBody>
      </p:sp>
      <p:sp>
        <p:nvSpPr>
          <p:cNvPr id="110" name="Google Shape;110;g2bbce4ae97e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bce4ae97e_0_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bce4ae9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We first vary different LAFO parameters to see their impact on the threshold current. </a:t>
            </a:r>
            <a:endParaRPr/>
          </a:p>
          <a:p>
            <a:pPr indent="0" lvl="0" marL="0" rtl="0" algn="l">
              <a:lnSpc>
                <a:spcPct val="115000"/>
              </a:lnSpc>
              <a:spcBef>
                <a:spcPts val="0"/>
              </a:spcBef>
              <a:spcAft>
                <a:spcPts val="0"/>
              </a:spcAft>
              <a:buClr>
                <a:schemeClr val="dk1"/>
              </a:buClr>
              <a:buSzPts val="1100"/>
              <a:buFont typeface="Arial"/>
              <a:buNone/>
            </a:pPr>
            <a:r>
              <a:rPr lang="en-US"/>
              <a:t>we found that there’s a linear relationship between the threshold current and LAFO damping constant, as shown in this diagram, but for the damping constant of LAFO much less than that of the permalloy, which is almost always the case, the threshold current is mostly determined by Py’s properties.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we also found that the threshold current doesn’t depend strongly on the LAFO thickness, Ms &amp; exchange coupling constant.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Those results are consistent with our macrospin model, which states that the threshold current depends on the damping, Ms, the thickness of Py and LAFO, and because Ms and damping of Py are much larger than that of the LAFO, the threshold current mostly depends on the properties of Py.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t>
            </a:r>
            <a:r>
              <a:rPr lang="en-US"/>
              <a:t>For example, according to the theory, when changing LAFO thickness from 5nm to 40nm, the threshold current will change by only 2.6%; which is consistent with our findings.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solidFill>
                  <a:srgbClr val="6AA84F"/>
                </a:solidFill>
              </a:rPr>
              <a:t>according to the theory, </a:t>
            </a:r>
            <a:endParaRPr>
              <a:solidFill>
                <a:srgbClr val="6AA84F"/>
              </a:solidFill>
            </a:endParaRPr>
          </a:p>
          <a:p>
            <a:pPr indent="0" lvl="0" marL="0" rtl="0" algn="l">
              <a:lnSpc>
                <a:spcPct val="115000"/>
              </a:lnSpc>
              <a:spcBef>
                <a:spcPts val="0"/>
              </a:spcBef>
              <a:spcAft>
                <a:spcPts val="0"/>
              </a:spcAft>
              <a:buClr>
                <a:schemeClr val="dk1"/>
              </a:buClr>
              <a:buSzPts val="1100"/>
              <a:buFont typeface="Arial"/>
              <a:buNone/>
            </a:pPr>
            <a:r>
              <a:rPr lang="en-US">
                <a:solidFill>
                  <a:srgbClr val="6AA84F"/>
                </a:solidFill>
              </a:rPr>
              <a:t>when changing the LAFO damping constant, the ratio of slope/y-intercept from data = 6.41/1.58 = 4.057; the ratio from theory = 6.7;</a:t>
            </a:r>
            <a:endParaRPr>
              <a:solidFill>
                <a:srgbClr val="6AA84F"/>
              </a:solidFill>
            </a:endParaRPr>
          </a:p>
          <a:p>
            <a:pPr indent="0" lvl="0" marL="0" rtl="0" algn="l">
              <a:lnSpc>
                <a:spcPct val="115000"/>
              </a:lnSpc>
              <a:spcBef>
                <a:spcPts val="0"/>
              </a:spcBef>
              <a:spcAft>
                <a:spcPts val="0"/>
              </a:spcAft>
              <a:buClr>
                <a:schemeClr val="dk1"/>
              </a:buClr>
              <a:buSzPts val="1100"/>
              <a:buFont typeface="Arial"/>
              <a:buNone/>
            </a:pPr>
            <a:r>
              <a:rPr lang="en-US">
                <a:solidFill>
                  <a:srgbClr val="6AA84F"/>
                </a:solidFill>
              </a:rPr>
              <a:t>when changing LAFO µ0Ms from 0.08 to 0.3 T (thickness = 10nm, alpha=10^-3), critical current will change by only 1.5%; </a:t>
            </a:r>
            <a:endParaRPr>
              <a:solidFill>
                <a:srgbClr val="6AA84F"/>
              </a:solidFill>
            </a:endParaRPr>
          </a:p>
          <a:p>
            <a:pPr indent="0" lvl="0" marL="0" rtl="0" algn="l">
              <a:lnSpc>
                <a:spcPct val="115000"/>
              </a:lnSpc>
              <a:spcBef>
                <a:spcPts val="0"/>
              </a:spcBef>
              <a:spcAft>
                <a:spcPts val="0"/>
              </a:spcAft>
              <a:buNone/>
            </a:pPr>
            <a:r>
              <a:rPr lang="en-US">
                <a:solidFill>
                  <a:srgbClr val="6AA84F"/>
                </a:solidFill>
              </a:rPr>
              <a:t>when changing thickness from 0 to 40nm, (LAFO µ0Ms=0.0942T, alpha=10^-3), critical current will change by only 2.6%.</a:t>
            </a:r>
            <a:endParaRPr>
              <a:solidFill>
                <a:srgbClr val="6AA84F"/>
              </a:solidFill>
            </a:endParaRPr>
          </a:p>
        </p:txBody>
      </p:sp>
      <p:sp>
        <p:nvSpPr>
          <p:cNvPr id="127" name="Google Shape;127;g2bbce4ae97e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bce4ae97e_0_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bce4ae9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we </a:t>
            </a:r>
            <a:r>
              <a:rPr lang="en-US" sz="1400"/>
              <a:t>further</a:t>
            </a:r>
            <a:r>
              <a:rPr lang="en-US" sz="1400"/>
              <a:t> investigated the </a:t>
            </a:r>
            <a:r>
              <a:rPr lang="en-US" sz="1400"/>
              <a:t>effect</a:t>
            </a:r>
            <a:r>
              <a:rPr lang="en-US" sz="1400"/>
              <a:t> of the </a:t>
            </a:r>
            <a:r>
              <a:rPr lang="en-US" sz="1400"/>
              <a:t>perpendicular</a:t>
            </a:r>
            <a:r>
              <a:rPr lang="en-US" sz="1400"/>
              <a:t> anisotropy constant of LAFO (Ku1) on the threshold current and the output power. </a:t>
            </a:r>
            <a:r>
              <a:rPr lang="en-US" sz="2200">
                <a:latin typeface="Arial"/>
                <a:ea typeface="Arial"/>
                <a:cs typeface="Arial"/>
                <a:sym typeface="Arial"/>
              </a:rPr>
              <a:t>negative Ku1 means easy axis is in-plane.</a:t>
            </a:r>
            <a:endParaRPr sz="2200">
              <a:latin typeface="Arial"/>
              <a:ea typeface="Arial"/>
              <a:cs typeface="Arial"/>
              <a:sym typeface="Arial"/>
            </a:endParaRPr>
          </a:p>
          <a:p>
            <a:pPr indent="0" lvl="0" marL="0" rtl="0" algn="l">
              <a:spcBef>
                <a:spcPts val="0"/>
              </a:spcBef>
              <a:spcAft>
                <a:spcPts val="0"/>
              </a:spcAft>
              <a:buNone/>
            </a:pPr>
            <a:r>
              <a:rPr lang="en-US" sz="1400"/>
              <a:t>Still, the threshold current doesn’t seems to be </a:t>
            </a:r>
            <a:r>
              <a:rPr lang="en-US" sz="1400"/>
              <a:t>strongly</a:t>
            </a:r>
            <a:r>
              <a:rPr lang="en-US" sz="1400"/>
              <a:t> affected by the Ku1. However, we saw an peak of the EM output power when Ku1 is around -20 kilojoules per meter cubed.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we were curious about the nature of this behavior, so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(Notice that for each simulation, we set the current </a:t>
            </a:r>
            <a:r>
              <a:rPr lang="en-US" sz="1400"/>
              <a:t>density</a:t>
            </a:r>
            <a:r>
              <a:rPr lang="en-US" sz="1400"/>
              <a:t> to be 1.2 times the threshold current density, so that we can make sure that variation of the output power is not caused by the variation in the critical current density.)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51" name="Google Shape;151;g2bbce4ae97e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bce4ae97e_0_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bce4ae97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So we made a power </a:t>
            </a:r>
            <a:r>
              <a:rPr lang="en-US" sz="1100">
                <a:latin typeface="Arial"/>
                <a:ea typeface="Arial"/>
                <a:cs typeface="Arial"/>
                <a:sym typeface="Arial"/>
              </a:rPr>
              <a:t>spectrum</a:t>
            </a:r>
            <a:r>
              <a:rPr lang="en-US" sz="1100">
                <a:latin typeface="Arial"/>
                <a:ea typeface="Arial"/>
                <a:cs typeface="Arial"/>
                <a:sym typeface="Arial"/>
              </a:rPr>
              <a:t> density map as function of Ku1( vary from -50 to +50 kilojoules per meter cubed, the constants are listed on the right.)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The </a:t>
            </a:r>
            <a:r>
              <a:rPr lang="en-US" sz="1100">
                <a:latin typeface="Arial"/>
                <a:ea typeface="Arial"/>
                <a:cs typeface="Arial"/>
                <a:sym typeface="Arial"/>
              </a:rPr>
              <a:t>yellow</a:t>
            </a:r>
            <a:r>
              <a:rPr lang="en-US" sz="1100">
                <a:latin typeface="Arial"/>
                <a:ea typeface="Arial"/>
                <a:cs typeface="Arial"/>
                <a:sym typeface="Arial"/>
              </a:rPr>
              <a:t> dash line is the FMR frequency.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As the Ku1 increases, the EM amplitude increases and the frequency drops. we observed that the peak of the EM output power is when its frequency coincides with the FMR frequency. However, as the Ku1 further increased, the output power of EM drops drastically and then disappear,(explanations?).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we also found some interesting behavior of the BM: </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lang="en-US" sz="1100">
                <a:latin typeface="Arial"/>
                <a:ea typeface="Arial"/>
                <a:cs typeface="Arial"/>
                <a:sym typeface="Arial"/>
              </a:rPr>
              <a:t>the output power of BM keeps increasing as the Ku1. </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lang="en-US" sz="1100">
                <a:latin typeface="Arial"/>
                <a:ea typeface="Arial"/>
                <a:cs typeface="Arial"/>
                <a:sym typeface="Arial"/>
              </a:rPr>
              <a:t>when the FMR freq is higher than BM freq, the mode is localized</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AutoNum type="arabicPeriod"/>
            </a:pPr>
            <a:r>
              <a:rPr lang="en-US" sz="1100">
                <a:latin typeface="Arial"/>
                <a:ea typeface="Arial"/>
                <a:cs typeface="Arial"/>
                <a:sym typeface="Arial"/>
              </a:rPr>
              <a:t>When the FMR freq is smaller than the BM freq, we observed a propagating mode, as illustrated in the bottom spatial FFT images of LAFO layer.</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600"/>
          </a:p>
        </p:txBody>
      </p:sp>
      <p:sp>
        <p:nvSpPr>
          <p:cNvPr id="174" name="Google Shape;174;g2bbce4ae97e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bd5a0a959_0_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bd5a0a9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Here’s our conclusion for this </a:t>
            </a:r>
            <a:r>
              <a:rPr lang="en-US" sz="1100">
                <a:latin typeface="Arial"/>
                <a:ea typeface="Arial"/>
                <a:cs typeface="Arial"/>
                <a:sym typeface="Arial"/>
              </a:rPr>
              <a:t>research</a:t>
            </a:r>
            <a:r>
              <a:rPr lang="en-US" sz="1100">
                <a:latin typeface="Arial"/>
                <a:ea typeface="Arial"/>
                <a:cs typeface="Arial"/>
                <a:sym typeface="Arial"/>
              </a:rPr>
              <a:t>: </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The threshold current does not depend strongly on the LAFO parameters, such as thickness and damping constant.</a:t>
            </a:r>
            <a:endParaRPr sz="1100">
              <a:latin typeface="Arial"/>
              <a:ea typeface="Arial"/>
              <a:cs typeface="Arial"/>
              <a:sym typeface="Arial"/>
            </a:endParaRPr>
          </a:p>
          <a:p>
            <a:pPr indent="-298450" lvl="0" marL="457200" rtl="0" algn="l">
              <a:spcBef>
                <a:spcPts val="0"/>
              </a:spcBef>
              <a:spcAft>
                <a:spcPts val="0"/>
              </a:spcAft>
              <a:buSzPts val="1100"/>
              <a:buAutoNum type="arabicPeriod"/>
            </a:pPr>
            <a:r>
              <a:rPr lang="en-US" sz="1100">
                <a:latin typeface="Arial"/>
                <a:ea typeface="Arial"/>
                <a:cs typeface="Arial"/>
                <a:sym typeface="Arial"/>
              </a:rPr>
              <a:t>we found we can increase the EM amplitude by varying Ku1 to make the EM frequency coincides with FMR frequency</a:t>
            </a:r>
            <a:endParaRPr sz="1100">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US" sz="1100">
                <a:latin typeface="Arial"/>
                <a:ea typeface="Arial"/>
                <a:cs typeface="Arial"/>
                <a:sym typeface="Arial"/>
              </a:rPr>
              <a:t>we observed a change from localized modes to propagating modes for device’s BM when varying Ku1. To be specific, when FMR freq &gt; BM freq, BM is localized; when FMR freq&lt; BM freq, BM is propagating mode, </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those information may help us to build SHNO synchronization in the future.</a:t>
            </a:r>
            <a:endParaRPr sz="1100">
              <a:latin typeface="Arial"/>
              <a:ea typeface="Arial"/>
              <a:cs typeface="Arial"/>
              <a:sym typeface="Arial"/>
            </a:endParaRPr>
          </a:p>
        </p:txBody>
      </p:sp>
      <p:sp>
        <p:nvSpPr>
          <p:cNvPr id="213" name="Google Shape;213;g2bbd5a0a959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 name="Shape 14"/>
        <p:cNvGrpSpPr/>
        <p:nvPr/>
      </p:nvGrpSpPr>
      <p:grpSpPr>
        <a:xfrm>
          <a:off x="0" y="0"/>
          <a:ext cx="0" cy="0"/>
          <a:chOff x="0" y="0"/>
          <a:chExt cx="0" cy="0"/>
        </a:xfrm>
      </p:grpSpPr>
      <p:sp>
        <p:nvSpPr>
          <p:cNvPr id="15" name="Google Shape;15;p2"/>
          <p:cNvSpPr txBox="1"/>
          <p:nvPr>
            <p:ph type="title"/>
          </p:nvPr>
        </p:nvSpPr>
        <p:spPr>
          <a:xfrm>
            <a:off x="0" y="0"/>
            <a:ext cx="9144000" cy="5715000"/>
          </a:xfrm>
          <a:prstGeom prst="rect">
            <a:avLst/>
          </a:prstGeom>
          <a:solidFill>
            <a:srgbClr val="57068C"/>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b="1" i="0" sz="47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 name="Google Shape;16;p2"/>
          <p:cNvSpPr txBox="1"/>
          <p:nvPr>
            <p:ph idx="1" type="body"/>
          </p:nvPr>
        </p:nvSpPr>
        <p:spPr>
          <a:xfrm>
            <a:off x="0" y="3124200"/>
            <a:ext cx="9144000" cy="342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140"/>
              </a:spcBef>
              <a:spcAft>
                <a:spcPts val="0"/>
              </a:spcAft>
              <a:buClr>
                <a:srgbClr val="7F7F7F"/>
              </a:buClr>
              <a:buSzPts val="1400"/>
              <a:buFont typeface="Arial"/>
              <a:buNone/>
              <a:defRPr b="0" i="0" sz="700" u="none" cap="none" strike="noStrike">
                <a:solidFill>
                  <a:srgbClr val="7F7F7F"/>
                </a:solidFill>
                <a:latin typeface="Arial"/>
                <a:ea typeface="Arial"/>
                <a:cs typeface="Arial"/>
                <a:sym typeface="Arial"/>
              </a:defRPr>
            </a:lvl1pPr>
            <a:lvl2pPr indent="-273050" lvl="1" marL="914400" marR="0" rtl="0" algn="l">
              <a:spcBef>
                <a:spcPts val="528"/>
              </a:spcBef>
              <a:spcAft>
                <a:spcPts val="0"/>
              </a:spcAft>
              <a:buClr>
                <a:srgbClr val="7F7F7F"/>
              </a:buClr>
              <a:buSzPts val="700"/>
              <a:buFont typeface="Arial"/>
              <a:buChar char="•"/>
              <a:defRPr b="0" i="0" sz="700" u="none" cap="none" strike="noStrike">
                <a:solidFill>
                  <a:srgbClr val="7F7F7F"/>
                </a:solidFill>
                <a:latin typeface="Arial"/>
                <a:ea typeface="Arial"/>
                <a:cs typeface="Arial"/>
                <a:sym typeface="Arial"/>
              </a:defRPr>
            </a:lvl2pPr>
            <a:lvl3pPr indent="-228600" lvl="2" marL="1371600" marR="0" rtl="0" algn="ctr">
              <a:spcBef>
                <a:spcPts val="0"/>
              </a:spcBef>
              <a:spcAft>
                <a:spcPts val="0"/>
              </a:spcAft>
              <a:buClr>
                <a:schemeClr val="lt1"/>
              </a:buClr>
              <a:buSzPts val="2100"/>
              <a:buFont typeface="Arial"/>
              <a:buNone/>
              <a:defRPr b="0" i="0" sz="1600" u="none" cap="none" strike="noStrike">
                <a:solidFill>
                  <a:schemeClr val="lt1"/>
                </a:solidFill>
                <a:latin typeface="Arial"/>
                <a:ea typeface="Arial"/>
                <a:cs typeface="Arial"/>
                <a:sym typeface="Arial"/>
              </a:defRPr>
            </a:lvl3pPr>
            <a:lvl4pPr indent="-273050" lvl="3" marL="1828800" marR="0" rtl="0" algn="l">
              <a:spcBef>
                <a:spcPts val="528"/>
              </a:spcBef>
              <a:spcAft>
                <a:spcPts val="0"/>
              </a:spcAft>
              <a:buClr>
                <a:srgbClr val="7F7F7F"/>
              </a:buClr>
              <a:buSzPts val="700"/>
              <a:buFont typeface="Arial"/>
              <a:buChar char="•"/>
              <a:defRPr b="0" i="0" sz="700" u="none" cap="none" strike="noStrike">
                <a:solidFill>
                  <a:srgbClr val="7F7F7F"/>
                </a:solidFill>
                <a:latin typeface="Arial"/>
                <a:ea typeface="Arial"/>
                <a:cs typeface="Arial"/>
                <a:sym typeface="Arial"/>
              </a:defRPr>
            </a:lvl4pPr>
            <a:lvl5pPr indent="-228600" lvl="4" marL="2286000" marR="0" rtl="0" algn="l">
              <a:spcBef>
                <a:spcPts val="528"/>
              </a:spcBef>
              <a:spcAft>
                <a:spcPts val="0"/>
              </a:spcAft>
              <a:buClr>
                <a:srgbClr val="7F7F7F"/>
              </a:buClr>
              <a:buSzPts val="1400"/>
              <a:buFont typeface="Arial"/>
              <a:buNone/>
              <a:defRPr b="0" i="0" sz="700" u="none" cap="none" strike="noStrike">
                <a:solidFill>
                  <a:srgbClr val="7F7F7F"/>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3"/>
          <p:cNvSpPr/>
          <p:nvPr>
            <p:ph idx="2" type="pic"/>
          </p:nvPr>
        </p:nvSpPr>
        <p:spPr>
          <a:xfrm>
            <a:off x="0" y="0"/>
            <a:ext cx="9144000" cy="54483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000000"/>
              </a:buClr>
              <a:buSzPts val="1400"/>
              <a:buFont typeface="Arial"/>
              <a:buNone/>
              <a:defRPr b="1" i="0" sz="2000" u="none" cap="none" strike="noStrike">
                <a:solidFill>
                  <a:srgbClr val="000000"/>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 type="body"/>
          </p:nvPr>
        </p:nvSpPr>
        <p:spPr>
          <a:xfrm>
            <a:off x="0" y="2171700"/>
            <a:ext cx="9144000" cy="1371600"/>
          </a:xfrm>
          <a:prstGeom prst="rect">
            <a:avLst/>
          </a:prstGeom>
          <a:solidFill>
            <a:schemeClr val="lt1">
              <a:alpha val="60780"/>
            </a:schemeClr>
          </a:solidFill>
          <a:ln>
            <a:noFill/>
          </a:ln>
        </p:spPr>
        <p:txBody>
          <a:bodyPr anchorCtr="0" anchor="ctr" bIns="91425" lIns="91425" spcFirstLastPara="1" rIns="91425" wrap="square" tIns="91425">
            <a:noAutofit/>
          </a:bodyPr>
          <a:lstStyle>
            <a:lvl1pPr indent="-228600" lvl="0" marL="457200" marR="0" rtl="0" algn="ctr">
              <a:spcBef>
                <a:spcPts val="96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6195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11" type="ftr"/>
          </p:nvPr>
        </p:nvSpPr>
        <p:spPr>
          <a:xfrm>
            <a:off x="152400" y="5531069"/>
            <a:ext cx="2895600" cy="22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 name="Shape 21"/>
        <p:cNvGrpSpPr/>
        <p:nvPr/>
      </p:nvGrpSpPr>
      <p:grpSpPr>
        <a:xfrm>
          <a:off x="0" y="0"/>
          <a:ext cx="0" cy="0"/>
          <a:chOff x="0" y="0"/>
          <a:chExt cx="0" cy="0"/>
        </a:xfrm>
      </p:grpSpPr>
      <p:sp>
        <p:nvSpPr>
          <p:cNvPr id="22" name="Google Shape;22;p4"/>
          <p:cNvSpPr/>
          <p:nvPr>
            <p:ph idx="2" type="pic"/>
          </p:nvPr>
        </p:nvSpPr>
        <p:spPr>
          <a:xfrm>
            <a:off x="0" y="0"/>
            <a:ext cx="9144000" cy="5448300"/>
          </a:xfrm>
          <a:prstGeom prst="rect">
            <a:avLst/>
          </a:prstGeom>
          <a:noFill/>
          <a:ln>
            <a:noFill/>
          </a:ln>
        </p:spPr>
        <p:txBody>
          <a:bodyPr anchorCtr="0" anchor="t" bIns="91425" lIns="91425" spcFirstLastPara="1" rIns="91425" wrap="square" tIns="91425">
            <a:noAutofit/>
          </a:bodyPr>
          <a:lstStyle>
            <a:lvl1pPr indent="0" lvl="0" marL="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4"/>
          <p:cNvSpPr txBox="1"/>
          <p:nvPr>
            <p:ph idx="1" type="body"/>
          </p:nvPr>
        </p:nvSpPr>
        <p:spPr>
          <a:xfrm>
            <a:off x="4579007" y="0"/>
            <a:ext cx="4572000" cy="5448300"/>
          </a:xfrm>
          <a:prstGeom prst="rect">
            <a:avLst/>
          </a:prstGeom>
          <a:solidFill>
            <a:schemeClr val="lt1">
              <a:alpha val="50980"/>
            </a:schemeClr>
          </a:solidFill>
          <a:ln>
            <a:noFill/>
          </a:ln>
        </p:spPr>
        <p:txBody>
          <a:bodyPr anchorCtr="0" anchor="ctr" bIns="91425" lIns="91425" spcFirstLastPara="1" rIns="91425" wrap="square" tIns="91425">
            <a:noAutofit/>
          </a:bodyPr>
          <a:lstStyle>
            <a:lvl1pPr indent="-228600" lvl="0" marL="45720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36195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4"/>
          <p:cNvSpPr txBox="1"/>
          <p:nvPr>
            <p:ph idx="11" type="ftr"/>
          </p:nvPr>
        </p:nvSpPr>
        <p:spPr>
          <a:xfrm>
            <a:off x="152400" y="5531069"/>
            <a:ext cx="2895600" cy="22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5" name="Shape 25"/>
        <p:cNvGrpSpPr/>
        <p:nvPr/>
      </p:nvGrpSpPr>
      <p:grpSpPr>
        <a:xfrm>
          <a:off x="0" y="0"/>
          <a:ext cx="0" cy="0"/>
          <a:chOff x="0" y="0"/>
          <a:chExt cx="0" cy="0"/>
        </a:xfrm>
      </p:grpSpPr>
      <p:sp>
        <p:nvSpPr>
          <p:cNvPr id="26" name="Google Shape;26;p5"/>
          <p:cNvSpPr/>
          <p:nvPr>
            <p:ph idx="2" type="pic"/>
          </p:nvPr>
        </p:nvSpPr>
        <p:spPr>
          <a:xfrm>
            <a:off x="0" y="0"/>
            <a:ext cx="9144000" cy="5448300"/>
          </a:xfrm>
          <a:prstGeom prst="rect">
            <a:avLst/>
          </a:prstGeom>
          <a:noFill/>
          <a:ln>
            <a:noFill/>
          </a:ln>
        </p:spPr>
        <p:txBody>
          <a:bodyPr anchorCtr="0" anchor="t" bIns="91425" lIns="91425" spcFirstLastPara="1" rIns="91425" wrap="square" tIns="91425">
            <a:noAutofit/>
          </a:bodyPr>
          <a:lstStyle>
            <a:lvl1pPr indent="0" lvl="0" marL="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5"/>
          <p:cNvSpPr txBox="1"/>
          <p:nvPr>
            <p:ph idx="1" type="body"/>
          </p:nvPr>
        </p:nvSpPr>
        <p:spPr>
          <a:xfrm>
            <a:off x="0" y="1028700"/>
            <a:ext cx="9144000" cy="3505200"/>
          </a:xfrm>
          <a:prstGeom prst="rect">
            <a:avLst/>
          </a:prstGeom>
          <a:solidFill>
            <a:schemeClr val="lt1">
              <a:alpha val="50980"/>
            </a:schemeClr>
          </a:solidFill>
          <a:ln>
            <a:noFill/>
          </a:ln>
        </p:spPr>
        <p:txBody>
          <a:bodyPr anchorCtr="0" anchor="ctr" bIns="91425" lIns="91425" spcFirstLastPara="1" rIns="91425" wrap="square" tIns="91425">
            <a:noAutofit/>
          </a:bodyPr>
          <a:lstStyle>
            <a:lvl1pPr indent="-228600" lvl="0" marL="45720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36195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 name="Google Shape;28;p5"/>
          <p:cNvSpPr txBox="1"/>
          <p:nvPr>
            <p:ph idx="11" type="ftr"/>
          </p:nvPr>
        </p:nvSpPr>
        <p:spPr>
          <a:xfrm>
            <a:off x="152400" y="5531069"/>
            <a:ext cx="2895600" cy="22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864"/>
            <a:ext cx="8229600" cy="1409400"/>
          </a:xfrm>
          <a:prstGeom prst="rect">
            <a:avLst/>
          </a:prstGeom>
          <a:solidFill>
            <a:srgbClr val="000000">
              <a:alpha val="49800"/>
            </a:srgbClr>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b="1" i="0" sz="44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 name="Google Shape;11;p1"/>
          <p:cNvSpPr txBox="1"/>
          <p:nvPr>
            <p:ph idx="1" type="body"/>
          </p:nvPr>
        </p:nvSpPr>
        <p:spPr>
          <a:xfrm>
            <a:off x="457200" y="1790700"/>
            <a:ext cx="8229600" cy="3314400"/>
          </a:xfrm>
          <a:prstGeom prst="rect">
            <a:avLst/>
          </a:prstGeom>
          <a:solidFill>
            <a:schemeClr val="lt1">
              <a:alpha val="50980"/>
            </a:schemeClr>
          </a:solidFill>
          <a:ln>
            <a:noFill/>
          </a:ln>
        </p:spPr>
        <p:txBody>
          <a:bodyPr anchorCtr="0" anchor="t" bIns="91425" lIns="91425" spcFirstLastPara="1" rIns="91425" wrap="square" tIns="91425">
            <a:noAutofit/>
          </a:bodyPr>
          <a:lstStyle>
            <a:lvl1pPr indent="-228600" lvl="0" marL="45720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36195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p:nvPr/>
        </p:nvSpPr>
        <p:spPr>
          <a:xfrm>
            <a:off x="0" y="5440680"/>
            <a:ext cx="9144000" cy="274200"/>
          </a:xfrm>
          <a:prstGeom prst="rect">
            <a:avLst/>
          </a:prstGeom>
          <a:solidFill>
            <a:srgbClr val="5706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txBox="1"/>
          <p:nvPr>
            <p:ph idx="11" type="ftr"/>
          </p:nvPr>
        </p:nvSpPr>
        <p:spPr>
          <a:xfrm>
            <a:off x="152400" y="5531069"/>
            <a:ext cx="2895600" cy="227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3.png"/><Relationship Id="rId10"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2.jpg"/><Relationship Id="rId7"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6"/>
          <p:cNvSpPr txBox="1"/>
          <p:nvPr>
            <p:ph type="title"/>
          </p:nvPr>
        </p:nvSpPr>
        <p:spPr>
          <a:xfrm>
            <a:off x="0" y="0"/>
            <a:ext cx="9144000" cy="5715000"/>
          </a:xfrm>
          <a:prstGeom prst="rect">
            <a:avLst/>
          </a:prstGeom>
          <a:solidFill>
            <a:srgbClr val="57068C"/>
          </a:solidFill>
          <a:ln>
            <a:noFill/>
          </a:ln>
        </p:spPr>
        <p:txBody>
          <a:bodyPr anchorCtr="0" anchor="ctr" bIns="1097275" lIns="274300" spcFirstLastPara="1" rIns="274300" wrap="square" tIns="0">
            <a:noAutofit/>
          </a:bodyPr>
          <a:lstStyle/>
          <a:p>
            <a:pPr indent="0" lvl="0" marL="0" marR="0" rtl="0" algn="ctr">
              <a:lnSpc>
                <a:spcPct val="100000"/>
              </a:lnSpc>
              <a:spcBef>
                <a:spcPts val="0"/>
              </a:spcBef>
              <a:spcAft>
                <a:spcPts val="0"/>
              </a:spcAft>
              <a:buClr>
                <a:schemeClr val="lt1"/>
              </a:buClr>
              <a:buFont typeface="Arial"/>
              <a:buNone/>
            </a:pPr>
            <a:r>
              <a:rPr lang="en-US" sz="3700">
                <a:latin typeface="Times New Roman"/>
                <a:ea typeface="Times New Roman"/>
                <a:cs typeface="Times New Roman"/>
                <a:sym typeface="Times New Roman"/>
              </a:rPr>
              <a:t>Optimizing Hybrid Ferromagnetic Metal-Ferrimagnetic Insulator Spin-Hall Nano-Oscillators: a Micromagnetic Study </a:t>
            </a:r>
            <a:endParaRPr i="0" sz="3700" u="none" cap="none" strike="noStrike">
              <a:solidFill>
                <a:schemeClr val="lt1"/>
              </a:solidFill>
              <a:latin typeface="Times New Roman"/>
              <a:ea typeface="Times New Roman"/>
              <a:cs typeface="Times New Roman"/>
              <a:sym typeface="Times New Roman"/>
            </a:endParaRPr>
          </a:p>
        </p:txBody>
      </p:sp>
      <p:sp>
        <p:nvSpPr>
          <p:cNvPr id="34" name="Google Shape;34;p6"/>
          <p:cNvSpPr/>
          <p:nvPr/>
        </p:nvSpPr>
        <p:spPr>
          <a:xfrm>
            <a:off x="0" y="3308150"/>
            <a:ext cx="9144000" cy="2406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 name="Google Shape;35;p6"/>
          <p:cNvSpPr txBox="1"/>
          <p:nvPr>
            <p:ph idx="1" type="body"/>
          </p:nvPr>
        </p:nvSpPr>
        <p:spPr>
          <a:xfrm>
            <a:off x="1192650" y="3441875"/>
            <a:ext cx="6758700" cy="838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2100">
                <a:solidFill>
                  <a:schemeClr val="dk1"/>
                </a:solidFill>
                <a:latin typeface="Times New Roman"/>
                <a:ea typeface="Times New Roman"/>
                <a:cs typeface="Times New Roman"/>
                <a:sym typeface="Times New Roman"/>
              </a:rPr>
              <a:t>Robert Xi, Ya-An Lai, Haowen Ren, and Andrew D. Kent</a:t>
            </a:r>
            <a:endParaRPr sz="1000">
              <a:solidFill>
                <a:schemeClr val="dk1"/>
              </a:solidFill>
              <a:latin typeface="Times New Roman"/>
              <a:ea typeface="Times New Roman"/>
              <a:cs typeface="Times New Roman"/>
              <a:sym typeface="Times New Roman"/>
            </a:endParaRPr>
          </a:p>
        </p:txBody>
      </p:sp>
      <p:sp>
        <p:nvSpPr>
          <p:cNvPr id="36" name="Google Shape;36;p6"/>
          <p:cNvSpPr txBox="1"/>
          <p:nvPr/>
        </p:nvSpPr>
        <p:spPr>
          <a:xfrm>
            <a:off x="806700" y="3844600"/>
            <a:ext cx="75306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Times New Roman"/>
                <a:ea typeface="Times New Roman"/>
                <a:cs typeface="Times New Roman"/>
                <a:sym typeface="Times New Roman"/>
              </a:rPr>
              <a:t>Center for Quantum Phenomena, Department of Physics, New York University, New York, NY, 10003, USA</a:t>
            </a:r>
            <a:endParaRPr sz="2200">
              <a:solidFill>
                <a:schemeClr val="dk1"/>
              </a:solidFill>
              <a:latin typeface="Times New Roman"/>
              <a:ea typeface="Times New Roman"/>
              <a:cs typeface="Times New Roman"/>
              <a:sym typeface="Times New Roman"/>
            </a:endParaRPr>
          </a:p>
        </p:txBody>
      </p:sp>
      <p:pic>
        <p:nvPicPr>
          <p:cNvPr id="37" name="Google Shape;37;p6"/>
          <p:cNvPicPr preferRelativeResize="0"/>
          <p:nvPr/>
        </p:nvPicPr>
        <p:blipFill>
          <a:blip r:embed="rId3">
            <a:alphaModFix/>
          </a:blip>
          <a:stretch>
            <a:fillRect/>
          </a:stretch>
        </p:blipFill>
        <p:spPr>
          <a:xfrm>
            <a:off x="-303200" y="4232800"/>
            <a:ext cx="3498675" cy="2331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15"/>
          <p:cNvSpPr/>
          <p:nvPr/>
        </p:nvSpPr>
        <p:spPr>
          <a:xfrm>
            <a:off x="-125" y="3967450"/>
            <a:ext cx="9144000" cy="17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Supplementary</a:t>
            </a:r>
            <a:endParaRPr/>
          </a:p>
        </p:txBody>
      </p:sp>
      <p:pic>
        <p:nvPicPr>
          <p:cNvPr descr="nyu_short_white.png" id="243" name="Google Shape;243;p16"/>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244" name="Google Shape;244;p16"/>
          <p:cNvSpPr txBox="1"/>
          <p:nvPr/>
        </p:nvSpPr>
        <p:spPr>
          <a:xfrm>
            <a:off x="0" y="437700"/>
            <a:ext cx="68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FMR PSD map &amp; </a:t>
            </a:r>
            <a:r>
              <a:rPr lang="en-US" sz="2200">
                <a:solidFill>
                  <a:schemeClr val="dk1"/>
                </a:solidFill>
                <a:latin typeface="Times New Roman"/>
                <a:ea typeface="Times New Roman"/>
                <a:cs typeface="Times New Roman"/>
                <a:sym typeface="Times New Roman"/>
              </a:rPr>
              <a:t>energy terms</a:t>
            </a:r>
            <a:r>
              <a:rPr lang="en-US" sz="2200">
                <a:solidFill>
                  <a:schemeClr val="dk1"/>
                </a:solidFill>
                <a:latin typeface="Times New Roman"/>
                <a:ea typeface="Times New Roman"/>
                <a:cs typeface="Times New Roman"/>
                <a:sym typeface="Times New Roman"/>
              </a:rPr>
              <a:t> as function of Ku1</a:t>
            </a:r>
            <a:endParaRPr sz="800">
              <a:latin typeface="Times New Roman"/>
              <a:ea typeface="Times New Roman"/>
              <a:cs typeface="Times New Roman"/>
              <a:sym typeface="Times New Roman"/>
            </a:endParaRPr>
          </a:p>
        </p:txBody>
      </p:sp>
      <p:pic>
        <p:nvPicPr>
          <p:cNvPr id="245" name="Google Shape;245;p16" title="Chart"/>
          <p:cNvPicPr preferRelativeResize="0"/>
          <p:nvPr/>
        </p:nvPicPr>
        <p:blipFill>
          <a:blip r:embed="rId4">
            <a:alphaModFix/>
          </a:blip>
          <a:stretch>
            <a:fillRect/>
          </a:stretch>
        </p:blipFill>
        <p:spPr>
          <a:xfrm>
            <a:off x="4706800" y="1120763"/>
            <a:ext cx="4032625" cy="3898201"/>
          </a:xfrm>
          <a:prstGeom prst="rect">
            <a:avLst/>
          </a:prstGeom>
          <a:noFill/>
          <a:ln>
            <a:noFill/>
          </a:ln>
        </p:spPr>
      </p:pic>
      <p:sp>
        <p:nvSpPr>
          <p:cNvPr id="246" name="Google Shape;246;p16"/>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pic>
        <p:nvPicPr>
          <p:cNvPr id="247" name="Google Shape;247;p16"/>
          <p:cNvPicPr preferRelativeResize="0"/>
          <p:nvPr/>
        </p:nvPicPr>
        <p:blipFill>
          <a:blip r:embed="rId5">
            <a:alphaModFix/>
          </a:blip>
          <a:stretch>
            <a:fillRect/>
          </a:stretch>
        </p:blipFill>
        <p:spPr>
          <a:xfrm>
            <a:off x="412450" y="1000888"/>
            <a:ext cx="4163499" cy="4137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Supplementary</a:t>
            </a:r>
            <a:endParaRPr/>
          </a:p>
        </p:txBody>
      </p:sp>
      <p:pic>
        <p:nvPicPr>
          <p:cNvPr descr="nyu_short_white.png" id="254" name="Google Shape;254;p17"/>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pic>
        <p:nvPicPr>
          <p:cNvPr id="255" name="Google Shape;255;p17"/>
          <p:cNvPicPr preferRelativeResize="0"/>
          <p:nvPr/>
        </p:nvPicPr>
        <p:blipFill>
          <a:blip r:embed="rId4">
            <a:alphaModFix/>
          </a:blip>
          <a:stretch>
            <a:fillRect/>
          </a:stretch>
        </p:blipFill>
        <p:spPr>
          <a:xfrm>
            <a:off x="6209000" y="3153350"/>
            <a:ext cx="2098100" cy="1952400"/>
          </a:xfrm>
          <a:prstGeom prst="rect">
            <a:avLst/>
          </a:prstGeom>
          <a:noFill/>
          <a:ln>
            <a:noFill/>
          </a:ln>
        </p:spPr>
      </p:pic>
      <p:pic>
        <p:nvPicPr>
          <p:cNvPr id="256" name="Google Shape;256;p17"/>
          <p:cNvPicPr preferRelativeResize="0"/>
          <p:nvPr/>
        </p:nvPicPr>
        <p:blipFill>
          <a:blip r:embed="rId5">
            <a:alphaModFix/>
          </a:blip>
          <a:stretch>
            <a:fillRect/>
          </a:stretch>
        </p:blipFill>
        <p:spPr>
          <a:xfrm>
            <a:off x="3312175" y="1017716"/>
            <a:ext cx="2519650" cy="3822025"/>
          </a:xfrm>
          <a:prstGeom prst="rect">
            <a:avLst/>
          </a:prstGeom>
          <a:noFill/>
          <a:ln>
            <a:noFill/>
          </a:ln>
        </p:spPr>
      </p:pic>
      <p:pic>
        <p:nvPicPr>
          <p:cNvPr id="257" name="Google Shape;257;p17" title="Chart"/>
          <p:cNvPicPr preferRelativeResize="0"/>
          <p:nvPr/>
        </p:nvPicPr>
        <p:blipFill>
          <a:blip r:embed="rId6">
            <a:alphaModFix/>
          </a:blip>
          <a:stretch>
            <a:fillRect/>
          </a:stretch>
        </p:blipFill>
        <p:spPr>
          <a:xfrm>
            <a:off x="6209000" y="960900"/>
            <a:ext cx="2672050" cy="2192450"/>
          </a:xfrm>
          <a:prstGeom prst="rect">
            <a:avLst/>
          </a:prstGeom>
          <a:noFill/>
          <a:ln>
            <a:noFill/>
          </a:ln>
        </p:spPr>
      </p:pic>
      <p:pic>
        <p:nvPicPr>
          <p:cNvPr id="258" name="Google Shape;258;p17"/>
          <p:cNvPicPr preferRelativeResize="0"/>
          <p:nvPr/>
        </p:nvPicPr>
        <p:blipFill>
          <a:blip r:embed="rId7">
            <a:alphaModFix/>
          </a:blip>
          <a:stretch>
            <a:fillRect/>
          </a:stretch>
        </p:blipFill>
        <p:spPr>
          <a:xfrm>
            <a:off x="138850" y="1557750"/>
            <a:ext cx="3131600" cy="2957549"/>
          </a:xfrm>
          <a:prstGeom prst="rect">
            <a:avLst/>
          </a:prstGeom>
          <a:noFill/>
          <a:ln>
            <a:noFill/>
          </a:ln>
        </p:spPr>
      </p:pic>
      <p:sp>
        <p:nvSpPr>
          <p:cNvPr id="259" name="Google Shape;259;p17"/>
          <p:cNvSpPr txBox="1"/>
          <p:nvPr/>
        </p:nvSpPr>
        <p:spPr>
          <a:xfrm>
            <a:off x="0" y="437700"/>
            <a:ext cx="68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Critical Current vs LAFO Saturation Magnetization Ms</a:t>
            </a:r>
            <a:endParaRPr sz="800">
              <a:latin typeface="Times New Roman"/>
              <a:ea typeface="Times New Roman"/>
              <a:cs typeface="Times New Roman"/>
              <a:sym typeface="Times New Roman"/>
            </a:endParaRPr>
          </a:p>
        </p:txBody>
      </p:sp>
      <p:sp>
        <p:nvSpPr>
          <p:cNvPr id="260" name="Google Shape;260;p17"/>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Supplementary</a:t>
            </a:r>
            <a:endParaRPr/>
          </a:p>
        </p:txBody>
      </p:sp>
      <p:pic>
        <p:nvPicPr>
          <p:cNvPr descr="nyu_short_white.png" id="267" name="Google Shape;267;p18"/>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268" name="Google Shape;268;p18"/>
          <p:cNvSpPr txBox="1"/>
          <p:nvPr/>
        </p:nvSpPr>
        <p:spPr>
          <a:xfrm>
            <a:off x="0" y="437700"/>
            <a:ext cx="68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Critical Current vs Exchange Coupling Constant</a:t>
            </a:r>
            <a:endParaRPr sz="800">
              <a:latin typeface="Times New Roman"/>
              <a:ea typeface="Times New Roman"/>
              <a:cs typeface="Times New Roman"/>
              <a:sym typeface="Times New Roman"/>
            </a:endParaRPr>
          </a:p>
        </p:txBody>
      </p:sp>
      <p:pic>
        <p:nvPicPr>
          <p:cNvPr id="269" name="Google Shape;269;p18" title="Chart"/>
          <p:cNvPicPr preferRelativeResize="0"/>
          <p:nvPr/>
        </p:nvPicPr>
        <p:blipFill>
          <a:blip r:embed="rId4">
            <a:alphaModFix/>
          </a:blip>
          <a:stretch>
            <a:fillRect/>
          </a:stretch>
        </p:blipFill>
        <p:spPr>
          <a:xfrm>
            <a:off x="261616" y="1403075"/>
            <a:ext cx="3166584" cy="2908850"/>
          </a:xfrm>
          <a:prstGeom prst="rect">
            <a:avLst/>
          </a:prstGeom>
          <a:noFill/>
          <a:ln>
            <a:noFill/>
          </a:ln>
        </p:spPr>
      </p:pic>
      <p:pic>
        <p:nvPicPr>
          <p:cNvPr id="270" name="Google Shape;270;p18" title="Chart"/>
          <p:cNvPicPr preferRelativeResize="0"/>
          <p:nvPr/>
        </p:nvPicPr>
        <p:blipFill>
          <a:blip r:embed="rId5">
            <a:alphaModFix/>
          </a:blip>
          <a:stretch>
            <a:fillRect/>
          </a:stretch>
        </p:blipFill>
        <p:spPr>
          <a:xfrm>
            <a:off x="3446125" y="1403077"/>
            <a:ext cx="3594975" cy="2908850"/>
          </a:xfrm>
          <a:prstGeom prst="rect">
            <a:avLst/>
          </a:prstGeom>
          <a:noFill/>
          <a:ln>
            <a:noFill/>
          </a:ln>
        </p:spPr>
      </p:pic>
      <p:pic>
        <p:nvPicPr>
          <p:cNvPr id="271" name="Google Shape;271;p18"/>
          <p:cNvPicPr preferRelativeResize="0"/>
          <p:nvPr/>
        </p:nvPicPr>
        <p:blipFill>
          <a:blip r:embed="rId6">
            <a:alphaModFix/>
          </a:blip>
          <a:stretch>
            <a:fillRect/>
          </a:stretch>
        </p:blipFill>
        <p:spPr>
          <a:xfrm>
            <a:off x="7059025" y="1911600"/>
            <a:ext cx="1823351" cy="1891800"/>
          </a:xfrm>
          <a:prstGeom prst="rect">
            <a:avLst/>
          </a:prstGeom>
          <a:noFill/>
          <a:ln>
            <a:noFill/>
          </a:ln>
        </p:spPr>
      </p:pic>
      <p:sp>
        <p:nvSpPr>
          <p:cNvPr id="272" name="Google Shape;272;p18"/>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Supplementary</a:t>
            </a:r>
            <a:endParaRPr/>
          </a:p>
        </p:txBody>
      </p:sp>
      <p:pic>
        <p:nvPicPr>
          <p:cNvPr descr="nyu_short_white.png" id="279" name="Google Shape;279;p19"/>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280" name="Google Shape;280;p19"/>
          <p:cNvSpPr txBox="1"/>
          <p:nvPr/>
        </p:nvSpPr>
        <p:spPr>
          <a:xfrm>
            <a:off x="0" y="437700"/>
            <a:ext cx="68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Critical Current vs LAFO Saturation Magnetization Ms</a:t>
            </a:r>
            <a:endParaRPr sz="800">
              <a:latin typeface="Times New Roman"/>
              <a:ea typeface="Times New Roman"/>
              <a:cs typeface="Times New Roman"/>
              <a:sym typeface="Times New Roman"/>
            </a:endParaRPr>
          </a:p>
        </p:txBody>
      </p:sp>
      <p:sp>
        <p:nvSpPr>
          <p:cNvPr id="281" name="Google Shape;281;p19"/>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7"/>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Spin Hall Nano-Oscillator (SHNO)</a:t>
            </a:r>
            <a:endParaRPr>
              <a:latin typeface="Times New Roman"/>
              <a:ea typeface="Times New Roman"/>
              <a:cs typeface="Times New Roman"/>
              <a:sym typeface="Times New Roman"/>
            </a:endParaRPr>
          </a:p>
        </p:txBody>
      </p:sp>
      <p:pic>
        <p:nvPicPr>
          <p:cNvPr descr="nyu_short_white.png" id="44" name="Google Shape;44;p7"/>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grpSp>
        <p:nvGrpSpPr>
          <p:cNvPr id="45" name="Google Shape;45;p7"/>
          <p:cNvGrpSpPr/>
          <p:nvPr/>
        </p:nvGrpSpPr>
        <p:grpSpPr>
          <a:xfrm>
            <a:off x="2457387" y="1232534"/>
            <a:ext cx="4229232" cy="3824891"/>
            <a:chOff x="5450400" y="1454900"/>
            <a:chExt cx="3266825" cy="2805200"/>
          </a:xfrm>
        </p:grpSpPr>
        <p:pic>
          <p:nvPicPr>
            <p:cNvPr id="46" name="Google Shape;46;p7"/>
            <p:cNvPicPr preferRelativeResize="0"/>
            <p:nvPr/>
          </p:nvPicPr>
          <p:blipFill>
            <a:blip r:embed="rId4">
              <a:alphaModFix/>
            </a:blip>
            <a:stretch>
              <a:fillRect/>
            </a:stretch>
          </p:blipFill>
          <p:spPr>
            <a:xfrm>
              <a:off x="5450400" y="1454900"/>
              <a:ext cx="3266825" cy="2805200"/>
            </a:xfrm>
            <a:prstGeom prst="rect">
              <a:avLst/>
            </a:prstGeom>
            <a:noFill/>
            <a:ln>
              <a:noFill/>
            </a:ln>
          </p:spPr>
        </p:pic>
        <p:sp>
          <p:nvSpPr>
            <p:cNvPr id="47" name="Google Shape;47;p7"/>
            <p:cNvSpPr/>
            <p:nvPr/>
          </p:nvSpPr>
          <p:spPr>
            <a:xfrm>
              <a:off x="5522225" y="1454900"/>
              <a:ext cx="703200" cy="37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8" name="Google Shape;48;p7"/>
          <p:cNvSpPr txBox="1"/>
          <p:nvPr/>
        </p:nvSpPr>
        <p:spPr>
          <a:xfrm>
            <a:off x="48725" y="447200"/>
            <a:ext cx="802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595959"/>
                </a:solidFill>
                <a:latin typeface="Times New Roman"/>
                <a:ea typeface="Times New Roman"/>
                <a:cs typeface="Times New Roman"/>
                <a:sym typeface="Times New Roman"/>
              </a:rPr>
              <a:t>DC current leads to the excitation microwave frequency spin waves </a:t>
            </a:r>
            <a:endParaRPr sz="1800">
              <a:solidFill>
                <a:srgbClr val="595959"/>
              </a:solidFill>
              <a:latin typeface="Times New Roman"/>
              <a:ea typeface="Times New Roman"/>
              <a:cs typeface="Times New Roman"/>
              <a:sym typeface="Times New Roman"/>
            </a:endParaRPr>
          </a:p>
        </p:txBody>
      </p:sp>
      <p:sp>
        <p:nvSpPr>
          <p:cNvPr id="49" name="Google Shape;49;p7"/>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1</a:t>
            </a:r>
            <a:endParaRPr sz="1200">
              <a:solidFill>
                <a:schemeClr val="lt1"/>
              </a:solidFill>
              <a:latin typeface="Times New Roman"/>
              <a:ea typeface="Times New Roman"/>
              <a:cs typeface="Times New Roman"/>
              <a:sym typeface="Times New Roman"/>
            </a:endParaRPr>
          </a:p>
        </p:txBody>
      </p:sp>
      <p:sp>
        <p:nvSpPr>
          <p:cNvPr id="50" name="Google Shape;50;p7"/>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8"/>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Hybrid SHNO From Previous Work</a:t>
            </a:r>
            <a:endParaRPr>
              <a:latin typeface="Times New Roman"/>
              <a:ea typeface="Times New Roman"/>
              <a:cs typeface="Times New Roman"/>
              <a:sym typeface="Times New Roman"/>
            </a:endParaRPr>
          </a:p>
        </p:txBody>
      </p:sp>
      <p:pic>
        <p:nvPicPr>
          <p:cNvPr descr="nyu_short_white.png" id="57" name="Google Shape;57;p8"/>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58" name="Google Shape;58;p8"/>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2</a:t>
            </a:r>
            <a:endParaRPr sz="1200">
              <a:solidFill>
                <a:schemeClr val="lt1"/>
              </a:solidFill>
              <a:latin typeface="Times New Roman"/>
              <a:ea typeface="Times New Roman"/>
              <a:cs typeface="Times New Roman"/>
              <a:sym typeface="Times New Roman"/>
            </a:endParaRPr>
          </a:p>
        </p:txBody>
      </p:sp>
      <p:sp>
        <p:nvSpPr>
          <p:cNvPr id="59" name="Google Shape;59;p8"/>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
        <p:nvSpPr>
          <p:cNvPr id="60" name="Google Shape;60;p8"/>
          <p:cNvSpPr txBox="1"/>
          <p:nvPr/>
        </p:nvSpPr>
        <p:spPr>
          <a:xfrm>
            <a:off x="48725" y="447200"/>
            <a:ext cx="881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595959"/>
                </a:solidFill>
                <a:latin typeface="Times New Roman"/>
                <a:ea typeface="Times New Roman"/>
                <a:cs typeface="Times New Roman"/>
                <a:sym typeface="Times New Roman"/>
              </a:rPr>
              <a:t>Permalloy (Py) ferromagnetic-metal nanowire and low-damping ferrimagnetic insulator (FI)</a:t>
            </a:r>
            <a:endParaRPr sz="1800">
              <a:solidFill>
                <a:srgbClr val="595959"/>
              </a:solidFill>
              <a:latin typeface="Times New Roman"/>
              <a:ea typeface="Times New Roman"/>
              <a:cs typeface="Times New Roman"/>
              <a:sym typeface="Times New Roman"/>
            </a:endParaRPr>
          </a:p>
        </p:txBody>
      </p:sp>
      <p:grpSp>
        <p:nvGrpSpPr>
          <p:cNvPr id="61" name="Google Shape;61;p8"/>
          <p:cNvGrpSpPr/>
          <p:nvPr/>
        </p:nvGrpSpPr>
        <p:grpSpPr>
          <a:xfrm>
            <a:off x="154875" y="1316800"/>
            <a:ext cx="8988849" cy="3081399"/>
            <a:chOff x="154875" y="1316800"/>
            <a:chExt cx="8988849" cy="3081399"/>
          </a:xfrm>
        </p:grpSpPr>
        <p:grpSp>
          <p:nvGrpSpPr>
            <p:cNvPr id="62" name="Google Shape;62;p8"/>
            <p:cNvGrpSpPr/>
            <p:nvPr/>
          </p:nvGrpSpPr>
          <p:grpSpPr>
            <a:xfrm>
              <a:off x="3397551" y="1316800"/>
              <a:ext cx="5746173" cy="3081399"/>
              <a:chOff x="3341785" y="1129841"/>
              <a:chExt cx="5647345" cy="3015363"/>
            </a:xfrm>
          </p:grpSpPr>
          <p:pic>
            <p:nvPicPr>
              <p:cNvPr id="63" name="Google Shape;63;p8"/>
              <p:cNvPicPr preferRelativeResize="0"/>
              <p:nvPr/>
            </p:nvPicPr>
            <p:blipFill rotWithShape="1">
              <a:blip r:embed="rId4">
                <a:alphaModFix/>
              </a:blip>
              <a:srcRect b="0" l="36073" r="0" t="14332"/>
              <a:stretch/>
            </p:blipFill>
            <p:spPr>
              <a:xfrm>
                <a:off x="3341785" y="1129841"/>
                <a:ext cx="5647345" cy="3015363"/>
              </a:xfrm>
              <a:prstGeom prst="rect">
                <a:avLst/>
              </a:prstGeom>
              <a:noFill/>
              <a:ln>
                <a:noFill/>
              </a:ln>
            </p:spPr>
          </p:pic>
          <p:sp>
            <p:nvSpPr>
              <p:cNvPr id="64" name="Google Shape;64;p8"/>
              <p:cNvSpPr/>
              <p:nvPr/>
            </p:nvSpPr>
            <p:spPr>
              <a:xfrm>
                <a:off x="3456149" y="1747576"/>
                <a:ext cx="194100" cy="20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65" name="Google Shape;65;p8"/>
            <p:cNvPicPr preferRelativeResize="0"/>
            <p:nvPr/>
          </p:nvPicPr>
          <p:blipFill rotWithShape="1">
            <a:blip r:embed="rId5">
              <a:alphaModFix/>
            </a:blip>
            <a:srcRect b="0" l="0" r="1205" t="0"/>
            <a:stretch/>
          </p:blipFill>
          <p:spPr>
            <a:xfrm>
              <a:off x="154875" y="1633150"/>
              <a:ext cx="3429000" cy="2401200"/>
            </a:xfrm>
            <a:prstGeom prst="rect">
              <a:avLst/>
            </a:prstGeom>
            <a:noFill/>
            <a:ln>
              <a:noFill/>
            </a:ln>
          </p:spPr>
        </p:pic>
        <p:sp>
          <p:nvSpPr>
            <p:cNvPr id="66" name="Google Shape;66;p8"/>
            <p:cNvSpPr/>
            <p:nvPr/>
          </p:nvSpPr>
          <p:spPr>
            <a:xfrm>
              <a:off x="3198300" y="1633150"/>
              <a:ext cx="524400" cy="33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7" name="Google Shape;67;p8"/>
          <p:cNvSpPr txBox="1"/>
          <p:nvPr/>
        </p:nvSpPr>
        <p:spPr>
          <a:xfrm>
            <a:off x="48725" y="4961650"/>
            <a:ext cx="62580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300">
                <a:solidFill>
                  <a:srgbClr val="222222"/>
                </a:solidFill>
                <a:highlight>
                  <a:srgbClr val="FFFFFF"/>
                </a:highlight>
                <a:latin typeface="Times New Roman"/>
                <a:ea typeface="Times New Roman"/>
                <a:cs typeface="Times New Roman"/>
                <a:sym typeface="Times New Roman"/>
              </a:rPr>
              <a:t>*</a:t>
            </a:r>
            <a:r>
              <a:rPr lang="en-US" sz="900">
                <a:solidFill>
                  <a:srgbClr val="222222"/>
                </a:solidFill>
                <a:highlight>
                  <a:srgbClr val="FFFFFF"/>
                </a:highlight>
                <a:latin typeface="Roboto"/>
                <a:ea typeface="Roboto"/>
                <a:cs typeface="Roboto"/>
                <a:sym typeface="Roboto"/>
              </a:rPr>
              <a:t> </a:t>
            </a:r>
            <a:r>
              <a:rPr lang="en-US" sz="900">
                <a:solidFill>
                  <a:srgbClr val="222222"/>
                </a:solidFill>
                <a:highlight>
                  <a:srgbClr val="FFFFFF"/>
                </a:highlight>
                <a:latin typeface="Roboto"/>
                <a:ea typeface="Roboto"/>
                <a:cs typeface="Roboto"/>
                <a:sym typeface="Roboto"/>
              </a:rPr>
              <a:t>Zheng, X.Y., Channa, S., Riddiford, L.J. </a:t>
            </a:r>
            <a:r>
              <a:rPr i="1" lang="en-US" sz="900">
                <a:solidFill>
                  <a:srgbClr val="222222"/>
                </a:solidFill>
                <a:latin typeface="Roboto"/>
                <a:ea typeface="Roboto"/>
                <a:cs typeface="Roboto"/>
                <a:sym typeface="Roboto"/>
              </a:rPr>
              <a:t>et al.</a:t>
            </a:r>
            <a:r>
              <a:rPr lang="en-US" sz="900">
                <a:solidFill>
                  <a:srgbClr val="222222"/>
                </a:solidFill>
                <a:highlight>
                  <a:srgbClr val="FFFFFF"/>
                </a:highlight>
                <a:latin typeface="Roboto"/>
                <a:ea typeface="Roboto"/>
                <a:cs typeface="Roboto"/>
                <a:sym typeface="Roboto"/>
              </a:rPr>
              <a:t> Ultra-thin lithium aluminate spinel ferrite films with perpendicular magnetic anisotropy and low damping. </a:t>
            </a:r>
            <a:r>
              <a:rPr i="1" lang="en-US" sz="900">
                <a:solidFill>
                  <a:srgbClr val="222222"/>
                </a:solidFill>
                <a:latin typeface="Roboto"/>
                <a:ea typeface="Roboto"/>
                <a:cs typeface="Roboto"/>
                <a:sym typeface="Roboto"/>
              </a:rPr>
              <a:t>Nat Commun</a:t>
            </a:r>
            <a:r>
              <a:rPr lang="en-US" sz="900">
                <a:solidFill>
                  <a:srgbClr val="222222"/>
                </a:solidFill>
                <a:highlight>
                  <a:srgbClr val="FFFFFF"/>
                </a:highlight>
                <a:latin typeface="Roboto"/>
                <a:ea typeface="Roboto"/>
                <a:cs typeface="Roboto"/>
                <a:sym typeface="Roboto"/>
              </a:rPr>
              <a:t> </a:t>
            </a:r>
            <a:r>
              <a:rPr lang="en-US" sz="900">
                <a:solidFill>
                  <a:srgbClr val="222222"/>
                </a:solidFill>
                <a:latin typeface="Roboto"/>
                <a:ea typeface="Roboto"/>
                <a:cs typeface="Roboto"/>
                <a:sym typeface="Roboto"/>
              </a:rPr>
              <a:t>14</a:t>
            </a:r>
            <a:r>
              <a:rPr lang="en-US" sz="900">
                <a:solidFill>
                  <a:srgbClr val="222222"/>
                </a:solidFill>
                <a:highlight>
                  <a:srgbClr val="FFFFFF"/>
                </a:highlight>
                <a:latin typeface="Roboto"/>
                <a:ea typeface="Roboto"/>
                <a:cs typeface="Roboto"/>
                <a:sym typeface="Roboto"/>
              </a:rPr>
              <a:t>, 4918 (2023). https://doi.org/10.1038/s41467-023-40733-9</a:t>
            </a:r>
            <a:endParaRPr sz="1900">
              <a:solidFill>
                <a:srgbClr val="FF0000"/>
              </a:solidFill>
            </a:endParaRPr>
          </a:p>
        </p:txBody>
      </p:sp>
      <p:sp>
        <p:nvSpPr>
          <p:cNvPr id="68" name="Google Shape;68;p8"/>
          <p:cNvSpPr txBox="1"/>
          <p:nvPr/>
        </p:nvSpPr>
        <p:spPr>
          <a:xfrm>
            <a:off x="680150" y="2641100"/>
            <a:ext cx="346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grpSp>
        <p:nvGrpSpPr>
          <p:cNvPr id="74" name="Google Shape;74;p9"/>
          <p:cNvGrpSpPr/>
          <p:nvPr/>
        </p:nvGrpSpPr>
        <p:grpSpPr>
          <a:xfrm>
            <a:off x="5176838" y="636638"/>
            <a:ext cx="3594564" cy="4366101"/>
            <a:chOff x="5176838" y="636638"/>
            <a:chExt cx="3594564" cy="4366101"/>
          </a:xfrm>
        </p:grpSpPr>
        <p:grpSp>
          <p:nvGrpSpPr>
            <p:cNvPr id="75" name="Google Shape;75;p9"/>
            <p:cNvGrpSpPr/>
            <p:nvPr/>
          </p:nvGrpSpPr>
          <p:grpSpPr>
            <a:xfrm>
              <a:off x="5176838" y="636638"/>
              <a:ext cx="3594564" cy="4366101"/>
              <a:chOff x="5481517" y="713890"/>
              <a:chExt cx="3396546" cy="4162949"/>
            </a:xfrm>
          </p:grpSpPr>
          <p:grpSp>
            <p:nvGrpSpPr>
              <p:cNvPr id="76" name="Google Shape;76;p9"/>
              <p:cNvGrpSpPr/>
              <p:nvPr/>
            </p:nvGrpSpPr>
            <p:grpSpPr>
              <a:xfrm>
                <a:off x="5481517" y="1210238"/>
                <a:ext cx="3310279" cy="3666601"/>
                <a:chOff x="5833279" y="803575"/>
                <a:chExt cx="3310279" cy="3666601"/>
              </a:xfrm>
            </p:grpSpPr>
            <p:grpSp>
              <p:nvGrpSpPr>
                <p:cNvPr id="77" name="Google Shape;77;p9"/>
                <p:cNvGrpSpPr/>
                <p:nvPr/>
              </p:nvGrpSpPr>
              <p:grpSpPr>
                <a:xfrm>
                  <a:off x="5833279" y="1124044"/>
                  <a:ext cx="3310279" cy="3346132"/>
                  <a:chOff x="5941775" y="653951"/>
                  <a:chExt cx="2942731" cy="2909174"/>
                </a:xfrm>
              </p:grpSpPr>
              <p:grpSp>
                <p:nvGrpSpPr>
                  <p:cNvPr id="78" name="Google Shape;78;p9"/>
                  <p:cNvGrpSpPr/>
                  <p:nvPr/>
                </p:nvGrpSpPr>
                <p:grpSpPr>
                  <a:xfrm>
                    <a:off x="5991349" y="653951"/>
                    <a:ext cx="2893157" cy="2399323"/>
                    <a:chOff x="5991349" y="653951"/>
                    <a:chExt cx="2893157" cy="2399323"/>
                  </a:xfrm>
                </p:grpSpPr>
                <p:pic>
                  <p:nvPicPr>
                    <p:cNvPr id="79" name="Google Shape;79;p9"/>
                    <p:cNvPicPr preferRelativeResize="0"/>
                    <p:nvPr/>
                  </p:nvPicPr>
                  <p:blipFill>
                    <a:blip r:embed="rId3">
                      <a:alphaModFix/>
                    </a:blip>
                    <a:stretch>
                      <a:fillRect/>
                    </a:stretch>
                  </p:blipFill>
                  <p:spPr>
                    <a:xfrm>
                      <a:off x="6020356" y="683350"/>
                      <a:ext cx="2864151" cy="2369925"/>
                    </a:xfrm>
                    <a:prstGeom prst="rect">
                      <a:avLst/>
                    </a:prstGeom>
                    <a:noFill/>
                    <a:ln>
                      <a:noFill/>
                    </a:ln>
                  </p:spPr>
                </p:pic>
                <p:sp>
                  <p:nvSpPr>
                    <p:cNvPr id="80" name="Google Shape;80;p9"/>
                    <p:cNvSpPr/>
                    <p:nvPr/>
                  </p:nvSpPr>
                  <p:spPr>
                    <a:xfrm>
                      <a:off x="5991349" y="653951"/>
                      <a:ext cx="194100" cy="20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9"/>
                    <p:cNvSpPr/>
                    <p:nvPr/>
                  </p:nvSpPr>
                  <p:spPr>
                    <a:xfrm>
                      <a:off x="5991349" y="1183101"/>
                      <a:ext cx="194100" cy="20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2" name="Google Shape;82;p9"/>
                  <p:cNvSpPr txBox="1"/>
                  <p:nvPr/>
                </p:nvSpPr>
                <p:spPr>
                  <a:xfrm>
                    <a:off x="5941775" y="2967925"/>
                    <a:ext cx="2893200" cy="59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050">
                        <a:solidFill>
                          <a:schemeClr val="dk1"/>
                        </a:solidFill>
                        <a:latin typeface="Times New Roman"/>
                        <a:ea typeface="Times New Roman"/>
                        <a:cs typeface="Times New Roman"/>
                        <a:sym typeface="Times New Roman"/>
                      </a:rPr>
                      <a:t>Spatial FFT from simulation.</a:t>
                    </a:r>
                    <a:r>
                      <a:rPr lang="en-US" sz="1050">
                        <a:solidFill>
                          <a:schemeClr val="dk1"/>
                        </a:solidFill>
                        <a:latin typeface="Times New Roman"/>
                        <a:ea typeface="Times New Roman"/>
                        <a:cs typeface="Times New Roman"/>
                        <a:sym typeface="Times New Roman"/>
                      </a:rPr>
                      <a:t> Top view of spatial FFT images of Py and LAFO layers for Py5/Pt5 and LAFO20/Py5/Pt5</a:t>
                    </a:r>
                    <a:endParaRPr sz="1050">
                      <a:solidFill>
                        <a:schemeClr val="dk1"/>
                      </a:solidFill>
                      <a:latin typeface="Times New Roman"/>
                      <a:ea typeface="Times New Roman"/>
                      <a:cs typeface="Times New Roman"/>
                      <a:sym typeface="Times New Roman"/>
                    </a:endParaRPr>
                  </a:p>
                </p:txBody>
              </p:sp>
            </p:grpSp>
            <p:sp>
              <p:nvSpPr>
                <p:cNvPr id="83" name="Google Shape;83;p9"/>
                <p:cNvSpPr txBox="1"/>
                <p:nvPr/>
              </p:nvSpPr>
              <p:spPr>
                <a:xfrm>
                  <a:off x="6512700" y="803575"/>
                  <a:ext cx="12405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EM</a:t>
                  </a:r>
                  <a:endParaRPr sz="600"/>
                </a:p>
              </p:txBody>
            </p:sp>
            <p:sp>
              <p:nvSpPr>
                <p:cNvPr id="84" name="Google Shape;84;p9"/>
                <p:cNvSpPr txBox="1"/>
                <p:nvPr/>
              </p:nvSpPr>
              <p:spPr>
                <a:xfrm>
                  <a:off x="7903050" y="803575"/>
                  <a:ext cx="12405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M</a:t>
                  </a:r>
                  <a:endParaRPr sz="600"/>
                </a:p>
              </p:txBody>
            </p:sp>
          </p:grpSp>
          <p:sp>
            <p:nvSpPr>
              <p:cNvPr id="85" name="Google Shape;85;p9"/>
              <p:cNvSpPr txBox="1"/>
              <p:nvPr/>
            </p:nvSpPr>
            <p:spPr>
              <a:xfrm>
                <a:off x="5626363" y="713890"/>
                <a:ext cx="32517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latin typeface="Times New Roman"/>
                    <a:ea typeface="Times New Roman"/>
                    <a:cs typeface="Times New Roman"/>
                    <a:sym typeface="Times New Roman"/>
                  </a:rPr>
                  <a:t>Micromagnetic Modeling</a:t>
                </a:r>
                <a:endParaRPr b="1" sz="2200">
                  <a:solidFill>
                    <a:schemeClr val="dk1"/>
                  </a:solidFill>
                  <a:latin typeface="Times New Roman"/>
                  <a:ea typeface="Times New Roman"/>
                  <a:cs typeface="Times New Roman"/>
                  <a:sym typeface="Times New Roman"/>
                </a:endParaRPr>
              </a:p>
            </p:txBody>
          </p:sp>
        </p:grpSp>
        <p:sp>
          <p:nvSpPr>
            <p:cNvPr id="86" name="Google Shape;86;p9"/>
            <p:cNvSpPr/>
            <p:nvPr/>
          </p:nvSpPr>
          <p:spPr>
            <a:xfrm>
              <a:off x="5687800" y="1547300"/>
              <a:ext cx="783900" cy="12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9"/>
            <p:cNvSpPr/>
            <p:nvPr/>
          </p:nvSpPr>
          <p:spPr>
            <a:xfrm>
              <a:off x="5687800" y="2253650"/>
              <a:ext cx="7839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8" name="Google Shape;88;p9"/>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Hybrid SHNO From Previous Work</a:t>
            </a:r>
            <a:endParaRPr/>
          </a:p>
        </p:txBody>
      </p:sp>
      <p:pic>
        <p:nvPicPr>
          <p:cNvPr descr="nyu_short_white.png" id="89" name="Google Shape;89;p9"/>
          <p:cNvPicPr preferRelativeResize="0"/>
          <p:nvPr/>
        </p:nvPicPr>
        <p:blipFill rotWithShape="1">
          <a:blip r:embed="rId4">
            <a:alphaModFix/>
          </a:blip>
          <a:srcRect b="0" l="0" r="0" t="0"/>
          <a:stretch/>
        </p:blipFill>
        <p:spPr>
          <a:xfrm>
            <a:off x="48725" y="5478625"/>
            <a:ext cx="592800" cy="201300"/>
          </a:xfrm>
          <a:prstGeom prst="rect">
            <a:avLst/>
          </a:prstGeom>
          <a:noFill/>
          <a:ln>
            <a:noFill/>
          </a:ln>
        </p:spPr>
      </p:pic>
      <p:sp>
        <p:nvSpPr>
          <p:cNvPr id="90" name="Google Shape;90;p9"/>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3</a:t>
            </a:r>
            <a:endParaRPr sz="1200">
              <a:solidFill>
                <a:schemeClr val="lt1"/>
              </a:solidFill>
              <a:latin typeface="Times New Roman"/>
              <a:ea typeface="Times New Roman"/>
              <a:cs typeface="Times New Roman"/>
              <a:sym typeface="Times New Roman"/>
            </a:endParaRPr>
          </a:p>
        </p:txBody>
      </p:sp>
      <p:sp>
        <p:nvSpPr>
          <p:cNvPr id="91" name="Google Shape;91;p9"/>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grpSp>
        <p:nvGrpSpPr>
          <p:cNvPr id="92" name="Google Shape;92;p9"/>
          <p:cNvGrpSpPr/>
          <p:nvPr/>
        </p:nvGrpSpPr>
        <p:grpSpPr>
          <a:xfrm>
            <a:off x="108136" y="636650"/>
            <a:ext cx="4535314" cy="3235643"/>
            <a:chOff x="641536" y="636650"/>
            <a:chExt cx="4535314" cy="3235643"/>
          </a:xfrm>
        </p:grpSpPr>
        <p:grpSp>
          <p:nvGrpSpPr>
            <p:cNvPr id="93" name="Google Shape;93;p9"/>
            <p:cNvGrpSpPr/>
            <p:nvPr/>
          </p:nvGrpSpPr>
          <p:grpSpPr>
            <a:xfrm>
              <a:off x="641536" y="1066821"/>
              <a:ext cx="4078331" cy="2805472"/>
              <a:chOff x="893213" y="891640"/>
              <a:chExt cx="3916200" cy="2651926"/>
            </a:xfrm>
          </p:grpSpPr>
          <p:grpSp>
            <p:nvGrpSpPr>
              <p:cNvPr id="94" name="Google Shape;94;p9"/>
              <p:cNvGrpSpPr/>
              <p:nvPr/>
            </p:nvGrpSpPr>
            <p:grpSpPr>
              <a:xfrm>
                <a:off x="1032353" y="891640"/>
                <a:ext cx="3724057" cy="2276903"/>
                <a:chOff x="-104200" y="1064988"/>
                <a:chExt cx="3138427" cy="1909513"/>
              </a:xfrm>
            </p:grpSpPr>
            <p:pic>
              <p:nvPicPr>
                <p:cNvPr id="95" name="Google Shape;95;p9"/>
                <p:cNvPicPr preferRelativeResize="0"/>
                <p:nvPr/>
              </p:nvPicPr>
              <p:blipFill rotWithShape="1">
                <a:blip r:embed="rId5">
                  <a:alphaModFix/>
                </a:blip>
                <a:srcRect b="0" l="75646" r="0" t="0"/>
                <a:stretch/>
              </p:blipFill>
              <p:spPr>
                <a:xfrm>
                  <a:off x="1599079" y="1064988"/>
                  <a:ext cx="1435148" cy="1909500"/>
                </a:xfrm>
                <a:prstGeom prst="rect">
                  <a:avLst/>
                </a:prstGeom>
                <a:noFill/>
                <a:ln>
                  <a:noFill/>
                </a:ln>
              </p:spPr>
            </p:pic>
            <p:grpSp>
              <p:nvGrpSpPr>
                <p:cNvPr id="96" name="Google Shape;96;p9"/>
                <p:cNvGrpSpPr/>
                <p:nvPr/>
              </p:nvGrpSpPr>
              <p:grpSpPr>
                <a:xfrm>
                  <a:off x="-104200" y="1065000"/>
                  <a:ext cx="1776537" cy="1909500"/>
                  <a:chOff x="-225" y="964750"/>
                  <a:chExt cx="1776537" cy="1909500"/>
                </a:xfrm>
              </p:grpSpPr>
              <p:pic>
                <p:nvPicPr>
                  <p:cNvPr id="97" name="Google Shape;97;p9"/>
                  <p:cNvPicPr preferRelativeResize="0"/>
                  <p:nvPr/>
                </p:nvPicPr>
                <p:blipFill rotWithShape="1">
                  <a:blip r:embed="rId5">
                    <a:alphaModFix/>
                  </a:blip>
                  <a:srcRect b="0" l="0" r="71610" t="0"/>
                  <a:stretch/>
                </p:blipFill>
                <p:spPr>
                  <a:xfrm>
                    <a:off x="-225" y="964750"/>
                    <a:ext cx="1673024" cy="1909500"/>
                  </a:xfrm>
                  <a:prstGeom prst="rect">
                    <a:avLst/>
                  </a:prstGeom>
                  <a:noFill/>
                  <a:ln>
                    <a:noFill/>
                  </a:ln>
                </p:spPr>
              </p:pic>
              <p:sp>
                <p:nvSpPr>
                  <p:cNvPr id="98" name="Google Shape;98;p9"/>
                  <p:cNvSpPr/>
                  <p:nvPr/>
                </p:nvSpPr>
                <p:spPr>
                  <a:xfrm>
                    <a:off x="194474" y="1084326"/>
                    <a:ext cx="194100" cy="20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9"/>
                  <p:cNvSpPr/>
                  <p:nvPr/>
                </p:nvSpPr>
                <p:spPr>
                  <a:xfrm>
                    <a:off x="1582212" y="1084326"/>
                    <a:ext cx="194100" cy="20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00" name="Google Shape;100;p9"/>
              <p:cNvSpPr txBox="1"/>
              <p:nvPr/>
            </p:nvSpPr>
            <p:spPr>
              <a:xfrm>
                <a:off x="893213" y="3040466"/>
                <a:ext cx="3916200" cy="503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US" sz="1050">
                    <a:solidFill>
                      <a:schemeClr val="dk1"/>
                    </a:solidFill>
                    <a:latin typeface="Times New Roman"/>
                    <a:ea typeface="Times New Roman"/>
                    <a:cs typeface="Times New Roman"/>
                    <a:sym typeface="Times New Roman"/>
                  </a:rPr>
                  <a:t>Power spectral density (PSD)</a:t>
                </a:r>
                <a:r>
                  <a:rPr lang="en-US" sz="1050">
                    <a:solidFill>
                      <a:schemeClr val="dk1"/>
                    </a:solidFill>
                    <a:latin typeface="Times New Roman"/>
                    <a:ea typeface="Times New Roman"/>
                    <a:cs typeface="Times New Roman"/>
                    <a:sym typeface="Times New Roman"/>
                  </a:rPr>
                  <a:t> as a function of bias current at fixed field H = 0.0817 T for φ = 70˚.</a:t>
                </a:r>
                <a:endParaRPr sz="1050">
                  <a:solidFill>
                    <a:schemeClr val="dk1"/>
                  </a:solidFill>
                  <a:latin typeface="Times New Roman"/>
                  <a:ea typeface="Times New Roman"/>
                  <a:cs typeface="Times New Roman"/>
                  <a:sym typeface="Times New Roman"/>
                </a:endParaRPr>
              </a:p>
            </p:txBody>
          </p:sp>
        </p:grpSp>
        <p:sp>
          <p:nvSpPr>
            <p:cNvPr id="101" name="Google Shape;101;p9"/>
            <p:cNvSpPr txBox="1"/>
            <p:nvPr/>
          </p:nvSpPr>
          <p:spPr>
            <a:xfrm>
              <a:off x="1333850" y="636650"/>
              <a:ext cx="38430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latin typeface="Times New Roman"/>
                  <a:ea typeface="Times New Roman"/>
                  <a:cs typeface="Times New Roman"/>
                  <a:sym typeface="Times New Roman"/>
                </a:rPr>
                <a:t>Experimental Results </a:t>
              </a:r>
              <a:endParaRPr b="1" sz="2200">
                <a:solidFill>
                  <a:schemeClr val="dk1"/>
                </a:solidFill>
                <a:latin typeface="Times New Roman"/>
                <a:ea typeface="Times New Roman"/>
                <a:cs typeface="Times New Roman"/>
                <a:sym typeface="Times New Roman"/>
              </a:endParaRPr>
            </a:p>
          </p:txBody>
        </p:sp>
      </p:grpSp>
      <p:sp>
        <p:nvSpPr>
          <p:cNvPr id="102" name="Google Shape;102;p9"/>
          <p:cNvSpPr txBox="1"/>
          <p:nvPr/>
        </p:nvSpPr>
        <p:spPr>
          <a:xfrm>
            <a:off x="222050" y="3872300"/>
            <a:ext cx="5000700" cy="1214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Times New Roman"/>
              <a:buChar char="●"/>
            </a:pPr>
            <a:r>
              <a:rPr lang="en-US" sz="1600">
                <a:solidFill>
                  <a:schemeClr val="dk1"/>
                </a:solidFill>
                <a:latin typeface="Times New Roman"/>
                <a:ea typeface="Times New Roman"/>
                <a:cs typeface="Times New Roman"/>
                <a:sym typeface="Times New Roman"/>
              </a:rPr>
              <a:t>J</a:t>
            </a:r>
            <a:r>
              <a:rPr baseline="-25000" lang="en-US" sz="1600">
                <a:solidFill>
                  <a:schemeClr val="dk1"/>
                </a:solidFill>
                <a:latin typeface="Times New Roman"/>
                <a:ea typeface="Times New Roman"/>
                <a:cs typeface="Times New Roman"/>
                <a:sym typeface="Times New Roman"/>
              </a:rPr>
              <a:t>th</a:t>
            </a:r>
            <a:r>
              <a:rPr lang="en-US">
                <a:solidFill>
                  <a:schemeClr val="dk1"/>
                </a:solidFill>
                <a:latin typeface="Times New Roman"/>
                <a:ea typeface="Times New Roman"/>
                <a:cs typeface="Times New Roman"/>
                <a:sym typeface="Times New Roman"/>
              </a:rPr>
              <a:t> drops dramatically between Py5/Pt5 &amp; LAFO20/Py5/Pt5</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100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Edge Mode (EM) gradually becomes dominant</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1000"/>
              </a:spcBef>
              <a:spcAft>
                <a:spcPts val="100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Peak amplitude &amp; quality factor for LAFO20/Py5/Pt5 significantly higher than Py5/Pt5</a:t>
            </a:r>
            <a:endParaRPr>
              <a:solidFill>
                <a:schemeClr val="dk1"/>
              </a:solidFill>
              <a:latin typeface="Times New Roman"/>
              <a:ea typeface="Times New Roman"/>
              <a:cs typeface="Times New Roman"/>
              <a:sym typeface="Times New Roman"/>
            </a:endParaRPr>
          </a:p>
        </p:txBody>
      </p:sp>
      <p:sp>
        <p:nvSpPr>
          <p:cNvPr id="103" name="Google Shape;103;p9"/>
          <p:cNvSpPr/>
          <p:nvPr/>
        </p:nvSpPr>
        <p:spPr>
          <a:xfrm>
            <a:off x="5176850" y="2352950"/>
            <a:ext cx="175200" cy="1972500"/>
          </a:xfrm>
          <a:prstGeom prst="leftBrace">
            <a:avLst>
              <a:gd fmla="val 51501" name="adj1"/>
              <a:gd fmla="val 21603"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9"/>
          <p:cNvSpPr/>
          <p:nvPr/>
        </p:nvSpPr>
        <p:spPr>
          <a:xfrm>
            <a:off x="5176850" y="1628425"/>
            <a:ext cx="175200" cy="576000"/>
          </a:xfrm>
          <a:prstGeom prst="leftBrace">
            <a:avLst>
              <a:gd fmla="val 51501" name="adj1"/>
              <a:gd fmla="val 42776"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9"/>
          <p:cNvSpPr txBox="1"/>
          <p:nvPr/>
        </p:nvSpPr>
        <p:spPr>
          <a:xfrm>
            <a:off x="4055325" y="2421350"/>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US" sz="1100">
                <a:solidFill>
                  <a:schemeClr val="dk1"/>
                </a:solidFill>
                <a:latin typeface="Times New Roman"/>
                <a:ea typeface="Times New Roman"/>
                <a:cs typeface="Times New Roman"/>
                <a:sym typeface="Times New Roman"/>
              </a:rPr>
              <a:t>L</a:t>
            </a:r>
            <a:r>
              <a:rPr b="1" lang="en-US" sz="1100">
                <a:solidFill>
                  <a:schemeClr val="dk1"/>
                </a:solidFill>
                <a:latin typeface="Times New Roman"/>
                <a:ea typeface="Times New Roman"/>
                <a:cs typeface="Times New Roman"/>
                <a:sym typeface="Times New Roman"/>
              </a:rPr>
              <a:t>AFO20/Py5/Pt5</a:t>
            </a:r>
            <a:endParaRPr b="1" sz="1100"/>
          </a:p>
        </p:txBody>
      </p:sp>
      <p:sp>
        <p:nvSpPr>
          <p:cNvPr id="106" name="Google Shape;106;p9"/>
          <p:cNvSpPr txBox="1"/>
          <p:nvPr/>
        </p:nvSpPr>
        <p:spPr>
          <a:xfrm>
            <a:off x="4527150" y="1650425"/>
            <a:ext cx="73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US" sz="1100">
                <a:solidFill>
                  <a:schemeClr val="dk1"/>
                </a:solidFill>
                <a:latin typeface="Times New Roman"/>
                <a:ea typeface="Times New Roman"/>
                <a:cs typeface="Times New Roman"/>
                <a:sym typeface="Times New Roman"/>
              </a:rPr>
              <a:t>Py5/Pt5</a:t>
            </a:r>
            <a:endParaRPr b="1"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0"/>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Questions</a:t>
            </a:r>
            <a:endParaRPr/>
          </a:p>
        </p:txBody>
      </p:sp>
      <p:pic>
        <p:nvPicPr>
          <p:cNvPr descr="nyu_short_white.png" id="113" name="Google Shape;113;p10"/>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114" name="Google Shape;114;p10"/>
          <p:cNvSpPr txBox="1"/>
          <p:nvPr/>
        </p:nvSpPr>
        <p:spPr>
          <a:xfrm>
            <a:off x="368700" y="483050"/>
            <a:ext cx="84066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595959"/>
              </a:buClr>
              <a:buSzPts val="1600"/>
              <a:buFont typeface="Times New Roman"/>
              <a:buAutoNum type="arabicPeriod"/>
            </a:pPr>
            <a:r>
              <a:rPr lang="en-US" sz="1600">
                <a:solidFill>
                  <a:srgbClr val="595959"/>
                </a:solidFill>
                <a:latin typeface="Times New Roman"/>
                <a:ea typeface="Times New Roman"/>
                <a:cs typeface="Times New Roman"/>
                <a:sym typeface="Times New Roman"/>
              </a:rPr>
              <a:t>How to </a:t>
            </a:r>
            <a:r>
              <a:rPr lang="en-US" sz="1600">
                <a:solidFill>
                  <a:srgbClr val="595959"/>
                </a:solidFill>
                <a:latin typeface="Times New Roman"/>
                <a:ea typeface="Times New Roman"/>
                <a:cs typeface="Times New Roman"/>
                <a:sym typeface="Times New Roman"/>
              </a:rPr>
              <a:t>further </a:t>
            </a:r>
            <a:r>
              <a:rPr lang="en-US" sz="1600">
                <a:solidFill>
                  <a:srgbClr val="595959"/>
                </a:solidFill>
                <a:latin typeface="Times New Roman"/>
                <a:ea typeface="Times New Roman"/>
                <a:cs typeface="Times New Roman"/>
                <a:sym typeface="Times New Roman"/>
              </a:rPr>
              <a:t>enhance the power emission and quality factor of the </a:t>
            </a:r>
            <a:r>
              <a:rPr lang="en-US" sz="1600">
                <a:solidFill>
                  <a:srgbClr val="595959"/>
                </a:solidFill>
                <a:latin typeface="Times New Roman"/>
                <a:ea typeface="Times New Roman"/>
                <a:cs typeface="Times New Roman"/>
                <a:sym typeface="Times New Roman"/>
              </a:rPr>
              <a:t>hybrid</a:t>
            </a:r>
            <a:r>
              <a:rPr lang="en-US" sz="1600">
                <a:solidFill>
                  <a:srgbClr val="595959"/>
                </a:solidFill>
                <a:latin typeface="Times New Roman"/>
                <a:ea typeface="Times New Roman"/>
                <a:cs typeface="Times New Roman"/>
                <a:sym typeface="Times New Roman"/>
              </a:rPr>
              <a:t> SHNO by tuning the LAFO parameters? </a:t>
            </a:r>
            <a:endParaRPr sz="1600">
              <a:solidFill>
                <a:srgbClr val="595959"/>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595959"/>
              </a:buClr>
              <a:buSzPts val="1600"/>
              <a:buFont typeface="Times New Roman"/>
              <a:buAutoNum type="arabicPeriod"/>
            </a:pPr>
            <a:r>
              <a:rPr lang="en-US" sz="1600">
                <a:solidFill>
                  <a:srgbClr val="595959"/>
                </a:solidFill>
                <a:latin typeface="Times New Roman"/>
                <a:ea typeface="Times New Roman"/>
                <a:cs typeface="Times New Roman"/>
                <a:sym typeface="Times New Roman"/>
              </a:rPr>
              <a:t>How to optimize the hybrid SHNO for more advanced use cases (SHNO synchronization)?</a:t>
            </a:r>
            <a:endParaRPr sz="1200">
              <a:latin typeface="Times New Roman"/>
              <a:ea typeface="Times New Roman"/>
              <a:cs typeface="Times New Roman"/>
              <a:sym typeface="Times New Roman"/>
            </a:endParaRPr>
          </a:p>
        </p:txBody>
      </p:sp>
      <p:sp>
        <p:nvSpPr>
          <p:cNvPr id="115" name="Google Shape;115;p10"/>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4</a:t>
            </a:r>
            <a:endParaRPr sz="1200">
              <a:solidFill>
                <a:schemeClr val="lt1"/>
              </a:solidFill>
              <a:latin typeface="Times New Roman"/>
              <a:ea typeface="Times New Roman"/>
              <a:cs typeface="Times New Roman"/>
              <a:sym typeface="Times New Roman"/>
            </a:endParaRPr>
          </a:p>
        </p:txBody>
      </p:sp>
      <p:grpSp>
        <p:nvGrpSpPr>
          <p:cNvPr id="116" name="Google Shape;116;p10"/>
          <p:cNvGrpSpPr/>
          <p:nvPr/>
        </p:nvGrpSpPr>
        <p:grpSpPr>
          <a:xfrm>
            <a:off x="0" y="1295025"/>
            <a:ext cx="8860276" cy="4086013"/>
            <a:chOff x="0" y="1350625"/>
            <a:chExt cx="8860276" cy="4086013"/>
          </a:xfrm>
        </p:grpSpPr>
        <p:grpSp>
          <p:nvGrpSpPr>
            <p:cNvPr id="117" name="Google Shape;117;p10"/>
            <p:cNvGrpSpPr/>
            <p:nvPr/>
          </p:nvGrpSpPr>
          <p:grpSpPr>
            <a:xfrm>
              <a:off x="0" y="1350625"/>
              <a:ext cx="8860276" cy="4086013"/>
              <a:chOff x="0" y="1350625"/>
              <a:chExt cx="8860276" cy="4086013"/>
            </a:xfrm>
          </p:grpSpPr>
          <p:sp>
            <p:nvSpPr>
              <p:cNvPr id="118" name="Google Shape;118;p10"/>
              <p:cNvSpPr txBox="1"/>
              <p:nvPr/>
            </p:nvSpPr>
            <p:spPr>
              <a:xfrm>
                <a:off x="368700" y="1757150"/>
                <a:ext cx="84915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595959"/>
                  </a:buClr>
                  <a:buSzPts val="1600"/>
                  <a:buFont typeface="Times New Roman"/>
                  <a:buAutoNum type="arabicPeriod"/>
                </a:pPr>
                <a:r>
                  <a:rPr lang="en-US" sz="1600">
                    <a:solidFill>
                      <a:srgbClr val="595959"/>
                    </a:solidFill>
                    <a:latin typeface="Times New Roman"/>
                    <a:ea typeface="Times New Roman"/>
                    <a:cs typeface="Times New Roman"/>
                    <a:sym typeface="Times New Roman"/>
                  </a:rPr>
                  <a:t>Use </a:t>
                </a:r>
                <a:r>
                  <a:rPr lang="en-US" sz="1600" u="sng">
                    <a:solidFill>
                      <a:srgbClr val="595959"/>
                    </a:solidFill>
                    <a:latin typeface="Times New Roman"/>
                    <a:ea typeface="Times New Roman"/>
                    <a:cs typeface="Times New Roman"/>
                    <a:sym typeface="Times New Roman"/>
                  </a:rPr>
                  <a:t>micromagnetic modeling</a:t>
                </a:r>
                <a:r>
                  <a:rPr lang="en-US" sz="1600">
                    <a:solidFill>
                      <a:srgbClr val="595959"/>
                    </a:solidFill>
                    <a:latin typeface="Times New Roman"/>
                    <a:ea typeface="Times New Roman"/>
                    <a:cs typeface="Times New Roman"/>
                    <a:sym typeface="Times New Roman"/>
                  </a:rPr>
                  <a:t> (MuMax3) to explore the relationship between the threshold current / output power and material parameters of LAFO</a:t>
                </a:r>
                <a:endParaRPr sz="1600">
                  <a:solidFill>
                    <a:srgbClr val="595959"/>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595959"/>
                  </a:buClr>
                  <a:buSzPts val="1600"/>
                  <a:buFont typeface="Times New Roman"/>
                  <a:buAutoNum type="arabicPeriod"/>
                </a:pPr>
                <a:r>
                  <a:rPr lang="en-US" sz="1600">
                    <a:solidFill>
                      <a:srgbClr val="595959"/>
                    </a:solidFill>
                    <a:latin typeface="Times New Roman"/>
                    <a:ea typeface="Times New Roman"/>
                    <a:cs typeface="Times New Roman"/>
                    <a:sym typeface="Times New Roman"/>
                  </a:rPr>
                  <a:t>Explore hybrid SHNO’s behaviors by varying LAFO material characteristics, i.e. </a:t>
                </a:r>
                <a:r>
                  <a:rPr lang="en-US" sz="1600" u="sng">
                    <a:solidFill>
                      <a:srgbClr val="595959"/>
                    </a:solidFill>
                    <a:latin typeface="Times New Roman"/>
                    <a:ea typeface="Times New Roman"/>
                    <a:cs typeface="Times New Roman"/>
                    <a:sym typeface="Times New Roman"/>
                  </a:rPr>
                  <a:t>damping constant</a:t>
                </a:r>
                <a:r>
                  <a:rPr lang="en-US" sz="1600">
                    <a:solidFill>
                      <a:srgbClr val="595959"/>
                    </a:solidFill>
                    <a:latin typeface="Times New Roman"/>
                    <a:ea typeface="Times New Roman"/>
                    <a:cs typeface="Times New Roman"/>
                    <a:sym typeface="Times New Roman"/>
                  </a:rPr>
                  <a:t> (𝛼), </a:t>
                </a:r>
                <a:r>
                  <a:rPr lang="en-US" sz="1600" u="sng">
                    <a:solidFill>
                      <a:srgbClr val="595959"/>
                    </a:solidFill>
                    <a:latin typeface="Times New Roman"/>
                    <a:ea typeface="Times New Roman"/>
                    <a:cs typeface="Times New Roman"/>
                    <a:sym typeface="Times New Roman"/>
                  </a:rPr>
                  <a:t>Saturation magnetization</a:t>
                </a:r>
                <a:r>
                  <a:rPr lang="en-US" sz="1600">
                    <a:solidFill>
                      <a:srgbClr val="595959"/>
                    </a:solidFill>
                    <a:latin typeface="Times New Roman"/>
                    <a:ea typeface="Times New Roman"/>
                    <a:cs typeface="Times New Roman"/>
                    <a:sym typeface="Times New Roman"/>
                  </a:rPr>
                  <a:t> (M</a:t>
                </a:r>
                <a:r>
                  <a:rPr baseline="-25000" lang="en-US" sz="1600">
                    <a:latin typeface="Times New Roman"/>
                    <a:ea typeface="Times New Roman"/>
                    <a:cs typeface="Times New Roman"/>
                    <a:sym typeface="Times New Roman"/>
                  </a:rPr>
                  <a:t>s</a:t>
                </a:r>
                <a:r>
                  <a:rPr lang="en-US" sz="1600">
                    <a:solidFill>
                      <a:srgbClr val="595959"/>
                    </a:solidFill>
                    <a:latin typeface="Times New Roman"/>
                    <a:ea typeface="Times New Roman"/>
                    <a:cs typeface="Times New Roman"/>
                    <a:sym typeface="Times New Roman"/>
                  </a:rPr>
                  <a:t>)</a:t>
                </a:r>
                <a:r>
                  <a:rPr lang="en-US" sz="1600">
                    <a:solidFill>
                      <a:srgbClr val="595959"/>
                    </a:solidFill>
                    <a:latin typeface="Times New Roman"/>
                    <a:ea typeface="Times New Roman"/>
                    <a:cs typeface="Times New Roman"/>
                    <a:sym typeface="Times New Roman"/>
                  </a:rPr>
                  <a:t>, </a:t>
                </a:r>
                <a:r>
                  <a:rPr lang="en-US" sz="1600" u="sng">
                    <a:solidFill>
                      <a:srgbClr val="595959"/>
                    </a:solidFill>
                    <a:latin typeface="Times New Roman"/>
                    <a:ea typeface="Times New Roman"/>
                    <a:cs typeface="Times New Roman"/>
                    <a:sym typeface="Times New Roman"/>
                  </a:rPr>
                  <a:t>thickness</a:t>
                </a:r>
                <a:r>
                  <a:rPr lang="en-US" sz="1600">
                    <a:solidFill>
                      <a:srgbClr val="595959"/>
                    </a:solidFill>
                    <a:latin typeface="Times New Roman"/>
                    <a:ea typeface="Times New Roman"/>
                    <a:cs typeface="Times New Roman"/>
                    <a:sym typeface="Times New Roman"/>
                  </a:rPr>
                  <a:t> (t), </a:t>
                </a:r>
                <a:r>
                  <a:rPr lang="en-US" sz="1600" u="sng">
                    <a:solidFill>
                      <a:srgbClr val="595959"/>
                    </a:solidFill>
                    <a:latin typeface="Times New Roman"/>
                    <a:ea typeface="Times New Roman"/>
                    <a:cs typeface="Times New Roman"/>
                    <a:sym typeface="Times New Roman"/>
                  </a:rPr>
                  <a:t>perpendicular anisotropy constant </a:t>
                </a:r>
                <a:r>
                  <a:rPr lang="en-US" sz="1600">
                    <a:solidFill>
                      <a:srgbClr val="595959"/>
                    </a:solidFill>
                    <a:latin typeface="Times New Roman"/>
                    <a:ea typeface="Times New Roman"/>
                    <a:cs typeface="Times New Roman"/>
                    <a:sym typeface="Times New Roman"/>
                  </a:rPr>
                  <a:t>(K</a:t>
                </a:r>
                <a:r>
                  <a:rPr baseline="-25000" lang="en-US" sz="1600">
                    <a:solidFill>
                      <a:srgbClr val="595959"/>
                    </a:solidFill>
                    <a:latin typeface="Times New Roman"/>
                    <a:ea typeface="Times New Roman"/>
                    <a:cs typeface="Times New Roman"/>
                    <a:sym typeface="Times New Roman"/>
                  </a:rPr>
                  <a:t>u1</a:t>
                </a:r>
                <a:r>
                  <a:rPr lang="en-US" sz="1600">
                    <a:solidFill>
                      <a:srgbClr val="595959"/>
                    </a:solidFill>
                    <a:latin typeface="Times New Roman"/>
                    <a:ea typeface="Times New Roman"/>
                    <a:cs typeface="Times New Roman"/>
                    <a:sym typeface="Times New Roman"/>
                  </a:rPr>
                  <a:t>).</a:t>
                </a:r>
                <a:endParaRPr sz="1600">
                  <a:solidFill>
                    <a:srgbClr val="595959"/>
                  </a:solidFill>
                  <a:latin typeface="Times New Roman"/>
                  <a:ea typeface="Times New Roman"/>
                  <a:cs typeface="Times New Roman"/>
                  <a:sym typeface="Times New Roman"/>
                </a:endParaRPr>
              </a:p>
            </p:txBody>
          </p:sp>
          <p:sp>
            <p:nvSpPr>
              <p:cNvPr id="119" name="Google Shape;119;p10"/>
              <p:cNvSpPr txBox="1"/>
              <p:nvPr/>
            </p:nvSpPr>
            <p:spPr>
              <a:xfrm>
                <a:off x="0" y="13506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Times New Roman"/>
                    <a:ea typeface="Times New Roman"/>
                    <a:cs typeface="Times New Roman"/>
                    <a:sym typeface="Times New Roman"/>
                  </a:rPr>
                  <a:t>Methods</a:t>
                </a:r>
                <a:endParaRPr b="1"/>
              </a:p>
            </p:txBody>
          </p:sp>
          <p:pic>
            <p:nvPicPr>
              <p:cNvPr id="120" name="Google Shape;120;p10"/>
              <p:cNvPicPr preferRelativeResize="0"/>
              <p:nvPr/>
            </p:nvPicPr>
            <p:blipFill>
              <a:blip r:embed="rId4">
                <a:alphaModFix/>
              </a:blip>
              <a:stretch>
                <a:fillRect/>
              </a:stretch>
            </p:blipFill>
            <p:spPr>
              <a:xfrm>
                <a:off x="4245575" y="3112338"/>
                <a:ext cx="4614701" cy="2324300"/>
              </a:xfrm>
              <a:prstGeom prst="rect">
                <a:avLst/>
              </a:prstGeom>
              <a:noFill/>
              <a:ln>
                <a:noFill/>
              </a:ln>
            </p:spPr>
          </p:pic>
          <p:pic>
            <p:nvPicPr>
              <p:cNvPr id="121" name="Google Shape;121;p10"/>
              <p:cNvPicPr preferRelativeResize="0"/>
              <p:nvPr/>
            </p:nvPicPr>
            <p:blipFill>
              <a:blip r:embed="rId5">
                <a:alphaModFix/>
              </a:blip>
              <a:stretch>
                <a:fillRect/>
              </a:stretch>
            </p:blipFill>
            <p:spPr>
              <a:xfrm>
                <a:off x="882500" y="3308637"/>
                <a:ext cx="3306189" cy="2084126"/>
              </a:xfrm>
              <a:prstGeom prst="rect">
                <a:avLst/>
              </a:prstGeom>
              <a:noFill/>
              <a:ln>
                <a:noFill/>
              </a:ln>
            </p:spPr>
          </p:pic>
        </p:grpSp>
        <p:sp>
          <p:nvSpPr>
            <p:cNvPr id="122" name="Google Shape;122;p10"/>
            <p:cNvSpPr txBox="1"/>
            <p:nvPr/>
          </p:nvSpPr>
          <p:spPr>
            <a:xfrm>
              <a:off x="889950" y="3232425"/>
              <a:ext cx="1220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lt1"/>
                  </a:solidFill>
                  <a:latin typeface="Times New Roman"/>
                  <a:ea typeface="Times New Roman"/>
                  <a:cs typeface="Times New Roman"/>
                  <a:sym typeface="Times New Roman"/>
                </a:rPr>
                <a:t>MuMax3</a:t>
              </a:r>
              <a:endParaRPr sz="2100">
                <a:solidFill>
                  <a:schemeClr val="lt1"/>
                </a:solidFill>
                <a:latin typeface="Times New Roman"/>
                <a:ea typeface="Times New Roman"/>
                <a:cs typeface="Times New Roman"/>
                <a:sym typeface="Times New Roman"/>
              </a:endParaRPr>
            </a:p>
          </p:txBody>
        </p:sp>
      </p:grpSp>
      <p:sp>
        <p:nvSpPr>
          <p:cNvPr id="123" name="Google Shape;123;p10"/>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1"/>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Times New Roman"/>
              <a:buAutoNum type="romanUcPeriod"/>
            </a:pPr>
            <a:r>
              <a:rPr lang="en-US" sz="2800">
                <a:latin typeface="Times New Roman"/>
                <a:ea typeface="Times New Roman"/>
                <a:cs typeface="Times New Roman"/>
                <a:sym typeface="Times New Roman"/>
              </a:rPr>
              <a:t>Threshold Current vs LAFO Parameters</a:t>
            </a:r>
            <a:endParaRPr/>
          </a:p>
        </p:txBody>
      </p:sp>
      <p:pic>
        <p:nvPicPr>
          <p:cNvPr descr="nyu_short_white.png" id="130" name="Google Shape;130;p11"/>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131" name="Google Shape;131;p11"/>
          <p:cNvSpPr txBox="1"/>
          <p:nvPr/>
        </p:nvSpPr>
        <p:spPr>
          <a:xfrm>
            <a:off x="48725" y="500250"/>
            <a:ext cx="88461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595959"/>
              </a:buClr>
              <a:buSzPts val="1800"/>
              <a:buFont typeface="Times New Roman"/>
              <a:buAutoNum type="arabicPeriod"/>
            </a:pPr>
            <a:r>
              <a:rPr lang="en-US" sz="1800">
                <a:solidFill>
                  <a:srgbClr val="595959"/>
                </a:solidFill>
                <a:latin typeface="Times New Roman"/>
                <a:ea typeface="Times New Roman"/>
                <a:cs typeface="Times New Roman"/>
                <a:sym typeface="Times New Roman"/>
              </a:rPr>
              <a:t>Threshold</a:t>
            </a:r>
            <a:r>
              <a:rPr lang="en-US" sz="1800">
                <a:solidFill>
                  <a:srgbClr val="595959"/>
                </a:solidFill>
                <a:latin typeface="Times New Roman"/>
                <a:ea typeface="Times New Roman"/>
                <a:cs typeface="Times New Roman"/>
                <a:sym typeface="Times New Roman"/>
              </a:rPr>
              <a:t> current change with </a:t>
            </a:r>
            <a:r>
              <a:rPr lang="en-US" sz="1800" u="sng">
                <a:solidFill>
                  <a:srgbClr val="595959"/>
                </a:solidFill>
                <a:latin typeface="Times New Roman"/>
                <a:ea typeface="Times New Roman"/>
                <a:cs typeface="Times New Roman"/>
                <a:sym typeface="Times New Roman"/>
              </a:rPr>
              <a:t>LAFO damping constant</a:t>
            </a:r>
            <a:r>
              <a:rPr lang="en-US" sz="1800">
                <a:solidFill>
                  <a:srgbClr val="595959"/>
                </a:solidFill>
                <a:latin typeface="Times New Roman"/>
                <a:ea typeface="Times New Roman"/>
                <a:cs typeface="Times New Roman"/>
                <a:sym typeface="Times New Roman"/>
              </a:rPr>
              <a:t>, but for                       , Py properties determine the threshold current</a:t>
            </a:r>
            <a:endParaRPr sz="1800">
              <a:solidFill>
                <a:srgbClr val="595959"/>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95959"/>
              </a:buClr>
              <a:buSzPts val="1800"/>
              <a:buFont typeface="Times New Roman"/>
              <a:buAutoNum type="arabicPeriod"/>
            </a:pPr>
            <a:r>
              <a:rPr lang="en-US" sz="1800">
                <a:solidFill>
                  <a:srgbClr val="595959"/>
                </a:solidFill>
                <a:latin typeface="Times New Roman"/>
                <a:ea typeface="Times New Roman"/>
                <a:cs typeface="Times New Roman"/>
                <a:sym typeface="Times New Roman"/>
              </a:rPr>
              <a:t>Threshold</a:t>
            </a:r>
            <a:r>
              <a:rPr lang="en-US" sz="1800">
                <a:solidFill>
                  <a:srgbClr val="595959"/>
                </a:solidFill>
                <a:latin typeface="Times New Roman"/>
                <a:ea typeface="Times New Roman"/>
                <a:cs typeface="Times New Roman"/>
                <a:sym typeface="Times New Roman"/>
              </a:rPr>
              <a:t> current slightly increases as the </a:t>
            </a:r>
            <a:r>
              <a:rPr lang="en-US" sz="1800" u="sng">
                <a:solidFill>
                  <a:srgbClr val="595959"/>
                </a:solidFill>
                <a:latin typeface="Times New Roman"/>
                <a:ea typeface="Times New Roman"/>
                <a:cs typeface="Times New Roman"/>
                <a:sym typeface="Times New Roman"/>
              </a:rPr>
              <a:t>LAFO thickness</a:t>
            </a:r>
            <a:r>
              <a:rPr lang="en-US" sz="1800">
                <a:solidFill>
                  <a:srgbClr val="595959"/>
                </a:solidFill>
                <a:latin typeface="Times New Roman"/>
                <a:ea typeface="Times New Roman"/>
                <a:cs typeface="Times New Roman"/>
                <a:sym typeface="Times New Roman"/>
              </a:rPr>
              <a:t> increases</a:t>
            </a:r>
            <a:endParaRPr sz="1800">
              <a:solidFill>
                <a:srgbClr val="595959"/>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95959"/>
              </a:buClr>
              <a:buSzPts val="1800"/>
              <a:buFont typeface="Times New Roman"/>
              <a:buAutoNum type="arabicPeriod"/>
            </a:pPr>
            <a:r>
              <a:rPr lang="en-US" sz="1800">
                <a:solidFill>
                  <a:srgbClr val="595959"/>
                </a:solidFill>
                <a:latin typeface="Times New Roman"/>
                <a:ea typeface="Times New Roman"/>
                <a:cs typeface="Times New Roman"/>
                <a:sym typeface="Times New Roman"/>
              </a:rPr>
              <a:t>Threshold current does not depend strongly on the </a:t>
            </a:r>
            <a:r>
              <a:rPr lang="en-US" sz="1800" u="sng">
                <a:solidFill>
                  <a:srgbClr val="595959"/>
                </a:solidFill>
                <a:latin typeface="Times New Roman"/>
                <a:ea typeface="Times New Roman"/>
                <a:cs typeface="Times New Roman"/>
                <a:sym typeface="Times New Roman"/>
              </a:rPr>
              <a:t>LAFO saturation magnetization</a:t>
            </a:r>
            <a:r>
              <a:rPr lang="en-US" sz="1800">
                <a:solidFill>
                  <a:srgbClr val="595959"/>
                </a:solidFill>
                <a:latin typeface="Times New Roman"/>
                <a:ea typeface="Times New Roman"/>
                <a:cs typeface="Times New Roman"/>
                <a:sym typeface="Times New Roman"/>
              </a:rPr>
              <a:t> and </a:t>
            </a:r>
            <a:r>
              <a:rPr lang="en-US" sz="1800" u="sng">
                <a:solidFill>
                  <a:srgbClr val="595959"/>
                </a:solidFill>
                <a:latin typeface="Times New Roman"/>
                <a:ea typeface="Times New Roman"/>
                <a:cs typeface="Times New Roman"/>
                <a:sym typeface="Times New Roman"/>
              </a:rPr>
              <a:t>exchange coupling</a:t>
            </a:r>
            <a:r>
              <a:rPr lang="en-US" sz="1800">
                <a:solidFill>
                  <a:srgbClr val="595959"/>
                </a:solidFill>
                <a:latin typeface="Times New Roman"/>
                <a:ea typeface="Times New Roman"/>
                <a:cs typeface="Times New Roman"/>
                <a:sym typeface="Times New Roman"/>
              </a:rPr>
              <a:t> between the LAFO and Py</a:t>
            </a:r>
            <a:endParaRPr sz="1800">
              <a:solidFill>
                <a:srgbClr val="595959"/>
              </a:solidFill>
              <a:latin typeface="Times New Roman"/>
              <a:ea typeface="Times New Roman"/>
              <a:cs typeface="Times New Roman"/>
              <a:sym typeface="Times New Roman"/>
            </a:endParaRPr>
          </a:p>
        </p:txBody>
      </p:sp>
      <p:grpSp>
        <p:nvGrpSpPr>
          <p:cNvPr id="132" name="Google Shape;132;p11"/>
          <p:cNvGrpSpPr/>
          <p:nvPr/>
        </p:nvGrpSpPr>
        <p:grpSpPr>
          <a:xfrm>
            <a:off x="-2" y="2703175"/>
            <a:ext cx="3982908" cy="1341414"/>
            <a:chOff x="-3975" y="2227999"/>
            <a:chExt cx="3854924" cy="1341414"/>
          </a:xfrm>
        </p:grpSpPr>
        <p:grpSp>
          <p:nvGrpSpPr>
            <p:cNvPr id="133" name="Google Shape;133;p11"/>
            <p:cNvGrpSpPr/>
            <p:nvPr/>
          </p:nvGrpSpPr>
          <p:grpSpPr>
            <a:xfrm>
              <a:off x="-3975" y="2680087"/>
              <a:ext cx="3854924" cy="889326"/>
              <a:chOff x="-3975" y="2708649"/>
              <a:chExt cx="3854924" cy="889326"/>
            </a:xfrm>
          </p:grpSpPr>
          <p:pic>
            <p:nvPicPr>
              <p:cNvPr id="134" name="Google Shape;134;p11"/>
              <p:cNvPicPr preferRelativeResize="0"/>
              <p:nvPr/>
            </p:nvPicPr>
            <p:blipFill>
              <a:blip r:embed="rId4">
                <a:alphaModFix/>
              </a:blip>
              <a:stretch>
                <a:fillRect/>
              </a:stretch>
            </p:blipFill>
            <p:spPr>
              <a:xfrm>
                <a:off x="87901" y="2708649"/>
                <a:ext cx="3710341" cy="292478"/>
              </a:xfrm>
              <a:prstGeom prst="rect">
                <a:avLst/>
              </a:prstGeom>
              <a:noFill/>
              <a:ln>
                <a:noFill/>
              </a:ln>
            </p:spPr>
          </p:pic>
          <p:pic>
            <p:nvPicPr>
              <p:cNvPr id="135" name="Google Shape;135;p11"/>
              <p:cNvPicPr preferRelativeResize="0"/>
              <p:nvPr/>
            </p:nvPicPr>
            <p:blipFill>
              <a:blip r:embed="rId5">
                <a:alphaModFix/>
              </a:blip>
              <a:stretch>
                <a:fillRect/>
              </a:stretch>
            </p:blipFill>
            <p:spPr>
              <a:xfrm>
                <a:off x="-3975" y="3001125"/>
                <a:ext cx="3854924" cy="596850"/>
              </a:xfrm>
              <a:prstGeom prst="rect">
                <a:avLst/>
              </a:prstGeom>
              <a:noFill/>
              <a:ln>
                <a:noFill/>
              </a:ln>
            </p:spPr>
          </p:pic>
        </p:grpSp>
        <p:sp>
          <p:nvSpPr>
            <p:cNvPr id="136" name="Google Shape;136;p11"/>
            <p:cNvSpPr txBox="1"/>
            <p:nvPr/>
          </p:nvSpPr>
          <p:spPr>
            <a:xfrm>
              <a:off x="48728" y="2227999"/>
              <a:ext cx="36492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Two Coupled Macrospin Model:</a:t>
              </a:r>
              <a:endParaRPr sz="1900">
                <a:solidFill>
                  <a:schemeClr val="dk1"/>
                </a:solidFill>
                <a:latin typeface="Times New Roman"/>
                <a:ea typeface="Times New Roman"/>
                <a:cs typeface="Times New Roman"/>
                <a:sym typeface="Times New Roman"/>
              </a:endParaRPr>
            </a:p>
          </p:txBody>
        </p:sp>
      </p:grpSp>
      <p:pic>
        <p:nvPicPr>
          <p:cNvPr id="137" name="Google Shape;137;p11"/>
          <p:cNvPicPr preferRelativeResize="0"/>
          <p:nvPr/>
        </p:nvPicPr>
        <p:blipFill>
          <a:blip r:embed="rId6">
            <a:alphaModFix/>
          </a:blip>
          <a:stretch>
            <a:fillRect/>
          </a:stretch>
        </p:blipFill>
        <p:spPr>
          <a:xfrm>
            <a:off x="6478125" y="566700"/>
            <a:ext cx="1261700" cy="335150"/>
          </a:xfrm>
          <a:prstGeom prst="rect">
            <a:avLst/>
          </a:prstGeom>
          <a:noFill/>
          <a:ln>
            <a:noFill/>
          </a:ln>
        </p:spPr>
      </p:pic>
      <p:sp>
        <p:nvSpPr>
          <p:cNvPr id="138" name="Google Shape;138;p11"/>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5</a:t>
            </a:r>
            <a:endParaRPr sz="1200">
              <a:solidFill>
                <a:schemeClr val="lt1"/>
              </a:solidFill>
              <a:latin typeface="Times New Roman"/>
              <a:ea typeface="Times New Roman"/>
              <a:cs typeface="Times New Roman"/>
              <a:sym typeface="Times New Roman"/>
            </a:endParaRPr>
          </a:p>
        </p:txBody>
      </p:sp>
      <p:sp>
        <p:nvSpPr>
          <p:cNvPr id="139" name="Google Shape;139;p11"/>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grpSp>
        <p:nvGrpSpPr>
          <p:cNvPr id="140" name="Google Shape;140;p11"/>
          <p:cNvGrpSpPr/>
          <p:nvPr/>
        </p:nvGrpSpPr>
        <p:grpSpPr>
          <a:xfrm>
            <a:off x="3982908" y="2409626"/>
            <a:ext cx="3113900" cy="2932822"/>
            <a:chOff x="3938483" y="2409626"/>
            <a:chExt cx="3113900" cy="2932822"/>
          </a:xfrm>
        </p:grpSpPr>
        <p:grpSp>
          <p:nvGrpSpPr>
            <p:cNvPr id="141" name="Google Shape;141;p11"/>
            <p:cNvGrpSpPr/>
            <p:nvPr/>
          </p:nvGrpSpPr>
          <p:grpSpPr>
            <a:xfrm>
              <a:off x="3938483" y="2409626"/>
              <a:ext cx="3113900" cy="2932822"/>
              <a:chOff x="4145175" y="2333300"/>
              <a:chExt cx="3227174" cy="2950822"/>
            </a:xfrm>
          </p:grpSpPr>
          <p:pic>
            <p:nvPicPr>
              <p:cNvPr id="142" name="Google Shape;142;p11" title="Chart"/>
              <p:cNvPicPr preferRelativeResize="0"/>
              <p:nvPr/>
            </p:nvPicPr>
            <p:blipFill>
              <a:blip r:embed="rId7">
                <a:alphaModFix/>
              </a:blip>
              <a:stretch>
                <a:fillRect/>
              </a:stretch>
            </p:blipFill>
            <p:spPr>
              <a:xfrm>
                <a:off x="4145175" y="2333300"/>
                <a:ext cx="3227174" cy="2950822"/>
              </a:xfrm>
              <a:prstGeom prst="rect">
                <a:avLst/>
              </a:prstGeom>
              <a:noFill/>
              <a:ln>
                <a:noFill/>
              </a:ln>
            </p:spPr>
          </p:pic>
          <p:cxnSp>
            <p:nvCxnSpPr>
              <p:cNvPr id="143" name="Google Shape;143;p11"/>
              <p:cNvCxnSpPr/>
              <p:nvPr/>
            </p:nvCxnSpPr>
            <p:spPr>
              <a:xfrm flipH="1">
                <a:off x="5065295" y="3066370"/>
                <a:ext cx="6600" cy="1734900"/>
              </a:xfrm>
              <a:prstGeom prst="straightConnector1">
                <a:avLst/>
              </a:prstGeom>
              <a:noFill/>
              <a:ln cap="flat" cmpd="sng" w="19050">
                <a:solidFill>
                  <a:srgbClr val="FF0000"/>
                </a:solidFill>
                <a:prstDash val="solid"/>
                <a:round/>
                <a:headEnd len="med" w="med" type="none"/>
                <a:tailEnd len="med" w="med" type="none"/>
              </a:ln>
            </p:spPr>
          </p:cxnSp>
        </p:grpSp>
        <p:pic>
          <p:nvPicPr>
            <p:cNvPr id="144" name="Google Shape;144;p11"/>
            <p:cNvPicPr preferRelativeResize="0"/>
            <p:nvPr/>
          </p:nvPicPr>
          <p:blipFill>
            <a:blip r:embed="rId8">
              <a:alphaModFix/>
            </a:blip>
            <a:stretch>
              <a:fillRect/>
            </a:stretch>
          </p:blipFill>
          <p:spPr>
            <a:xfrm>
              <a:off x="4428100" y="4862775"/>
              <a:ext cx="801675" cy="259175"/>
            </a:xfrm>
            <a:prstGeom prst="rect">
              <a:avLst/>
            </a:prstGeom>
            <a:noFill/>
            <a:ln>
              <a:noFill/>
            </a:ln>
          </p:spPr>
        </p:pic>
      </p:grpSp>
      <p:pic>
        <p:nvPicPr>
          <p:cNvPr id="145" name="Google Shape;145;p11"/>
          <p:cNvPicPr preferRelativeResize="0"/>
          <p:nvPr/>
        </p:nvPicPr>
        <p:blipFill rotWithShape="1">
          <a:blip r:embed="rId9">
            <a:alphaModFix/>
          </a:blip>
          <a:srcRect b="0" l="0" r="-5887" t="-5887"/>
          <a:stretch/>
        </p:blipFill>
        <p:spPr>
          <a:xfrm>
            <a:off x="6982200" y="2743374"/>
            <a:ext cx="2161800" cy="2265326"/>
          </a:xfrm>
          <a:prstGeom prst="rect">
            <a:avLst/>
          </a:prstGeom>
          <a:noFill/>
          <a:ln>
            <a:noFill/>
          </a:ln>
        </p:spPr>
      </p:pic>
      <p:sp>
        <p:nvSpPr>
          <p:cNvPr id="146" name="Google Shape;146;p11"/>
          <p:cNvSpPr/>
          <p:nvPr/>
        </p:nvSpPr>
        <p:spPr>
          <a:xfrm>
            <a:off x="4010525" y="2396300"/>
            <a:ext cx="5013300" cy="2887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11"/>
          <p:cNvSpPr txBox="1"/>
          <p:nvPr/>
        </p:nvSpPr>
        <p:spPr>
          <a:xfrm>
            <a:off x="6982200" y="2456775"/>
            <a:ext cx="16503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dk1"/>
                </a:solidFill>
                <a:latin typeface="Times New Roman"/>
                <a:ea typeface="Times New Roman"/>
                <a:cs typeface="Times New Roman"/>
                <a:sym typeface="Times New Roman"/>
              </a:rPr>
              <a:t>Constants:</a:t>
            </a:r>
            <a:endParaRPr sz="2000" u="sng">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Times New Roman"/>
              <a:buAutoNum type="romanUcPeriod"/>
            </a:pPr>
            <a:r>
              <a:rPr lang="en-US" sz="2800">
                <a:latin typeface="Times New Roman"/>
                <a:ea typeface="Times New Roman"/>
                <a:cs typeface="Times New Roman"/>
                <a:sym typeface="Times New Roman"/>
              </a:rPr>
              <a:t>Output power</a:t>
            </a:r>
            <a:r>
              <a:rPr lang="en-US" sz="2800">
                <a:latin typeface="Times New Roman"/>
                <a:ea typeface="Times New Roman"/>
                <a:cs typeface="Times New Roman"/>
                <a:sym typeface="Times New Roman"/>
              </a:rPr>
              <a:t> vs LAFO Parameters</a:t>
            </a:r>
            <a:endParaRPr/>
          </a:p>
          <a:p>
            <a:pPr indent="0" lvl="0" marL="0" rtl="0" algn="l">
              <a:spcBef>
                <a:spcPts val="440"/>
              </a:spcBef>
              <a:spcAft>
                <a:spcPts val="0"/>
              </a:spcAft>
              <a:buNone/>
            </a:pPr>
            <a:r>
              <a:t/>
            </a:r>
            <a:endParaRPr/>
          </a:p>
        </p:txBody>
      </p:sp>
      <p:pic>
        <p:nvPicPr>
          <p:cNvPr descr="nyu_short_white.png" id="154" name="Google Shape;154;p12"/>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155" name="Google Shape;155;p12"/>
          <p:cNvSpPr txBox="1"/>
          <p:nvPr/>
        </p:nvSpPr>
        <p:spPr>
          <a:xfrm>
            <a:off x="174925" y="520450"/>
            <a:ext cx="8842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1800">
                <a:solidFill>
                  <a:srgbClr val="595959"/>
                </a:solidFill>
                <a:latin typeface="Times New Roman"/>
                <a:ea typeface="Times New Roman"/>
                <a:cs typeface="Times New Roman"/>
                <a:sym typeface="Times New Roman"/>
              </a:rPr>
              <a:t>4.  A maximum </a:t>
            </a:r>
            <a:r>
              <a:rPr lang="en-US" sz="1800">
                <a:solidFill>
                  <a:srgbClr val="595959"/>
                </a:solidFill>
                <a:latin typeface="Times New Roman"/>
                <a:ea typeface="Times New Roman"/>
                <a:cs typeface="Times New Roman"/>
                <a:sym typeface="Times New Roman"/>
              </a:rPr>
              <a:t>EM output power </a:t>
            </a:r>
            <a:r>
              <a:rPr lang="en-US" sz="1800">
                <a:solidFill>
                  <a:srgbClr val="595959"/>
                </a:solidFill>
                <a:latin typeface="Times New Roman"/>
                <a:ea typeface="Times New Roman"/>
                <a:cs typeface="Times New Roman"/>
                <a:sym typeface="Times New Roman"/>
              </a:rPr>
              <a:t>is observed when the </a:t>
            </a:r>
            <a:r>
              <a:rPr lang="en-US" sz="1800" u="sng">
                <a:solidFill>
                  <a:srgbClr val="595959"/>
                </a:solidFill>
                <a:latin typeface="Times New Roman"/>
                <a:ea typeface="Times New Roman"/>
                <a:cs typeface="Times New Roman"/>
                <a:sym typeface="Times New Roman"/>
              </a:rPr>
              <a:t>LAFO p</a:t>
            </a:r>
            <a:r>
              <a:rPr lang="en-US" sz="1800" u="sng">
                <a:solidFill>
                  <a:srgbClr val="595959"/>
                </a:solidFill>
                <a:latin typeface="Times New Roman"/>
                <a:ea typeface="Times New Roman"/>
                <a:cs typeface="Times New Roman"/>
                <a:sym typeface="Times New Roman"/>
              </a:rPr>
              <a:t>erpendicular anisotropy constant </a:t>
            </a:r>
            <a:r>
              <a:rPr lang="en-US" sz="1800">
                <a:solidFill>
                  <a:srgbClr val="595959"/>
                </a:solidFill>
                <a:latin typeface="Times New Roman"/>
                <a:ea typeface="Times New Roman"/>
                <a:cs typeface="Times New Roman"/>
                <a:sym typeface="Times New Roman"/>
              </a:rPr>
              <a:t>(K</a:t>
            </a:r>
            <a:r>
              <a:rPr baseline="-25000" lang="en-US" sz="1800">
                <a:solidFill>
                  <a:srgbClr val="595959"/>
                </a:solidFill>
                <a:latin typeface="Times New Roman"/>
                <a:ea typeface="Times New Roman"/>
                <a:cs typeface="Times New Roman"/>
                <a:sym typeface="Times New Roman"/>
              </a:rPr>
              <a:t>u1</a:t>
            </a:r>
            <a:r>
              <a:rPr lang="en-US" sz="1800">
                <a:solidFill>
                  <a:srgbClr val="595959"/>
                </a:solidFill>
                <a:latin typeface="Times New Roman"/>
                <a:ea typeface="Times New Roman"/>
                <a:cs typeface="Times New Roman"/>
                <a:sym typeface="Times New Roman"/>
              </a:rPr>
              <a:t>) is around                J/m</a:t>
            </a:r>
            <a:r>
              <a:rPr baseline="30000" lang="en-US" sz="1800">
                <a:solidFill>
                  <a:srgbClr val="595959"/>
                </a:solidFill>
                <a:latin typeface="Times New Roman"/>
                <a:ea typeface="Times New Roman"/>
                <a:cs typeface="Times New Roman"/>
                <a:sym typeface="Times New Roman"/>
              </a:rPr>
              <a:t>3</a:t>
            </a:r>
            <a:r>
              <a:rPr lang="en-US" sz="1800">
                <a:solidFill>
                  <a:srgbClr val="595959"/>
                </a:solidFill>
                <a:latin typeface="Times New Roman"/>
                <a:ea typeface="Times New Roman"/>
                <a:cs typeface="Times New Roman"/>
                <a:sym typeface="Times New Roman"/>
              </a:rPr>
              <a:t> (note: K</a:t>
            </a:r>
            <a:r>
              <a:rPr baseline="-25000" lang="en-US" sz="1800">
                <a:solidFill>
                  <a:srgbClr val="595959"/>
                </a:solidFill>
                <a:latin typeface="Times New Roman"/>
                <a:ea typeface="Times New Roman"/>
                <a:cs typeface="Times New Roman"/>
                <a:sym typeface="Times New Roman"/>
              </a:rPr>
              <a:t>u1</a:t>
            </a:r>
            <a:r>
              <a:rPr lang="en-US" sz="1800">
                <a:solidFill>
                  <a:srgbClr val="595959"/>
                </a:solidFill>
                <a:latin typeface="Times New Roman"/>
                <a:ea typeface="Times New Roman"/>
                <a:cs typeface="Times New Roman"/>
                <a:sym typeface="Times New Roman"/>
              </a:rPr>
              <a:t>&lt; 0 is an easy plane anisotropy)</a:t>
            </a:r>
            <a:endParaRPr/>
          </a:p>
        </p:txBody>
      </p:sp>
      <p:sp>
        <p:nvSpPr>
          <p:cNvPr id="156" name="Google Shape;156;p12"/>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6</a:t>
            </a:r>
            <a:endParaRPr sz="1200">
              <a:solidFill>
                <a:schemeClr val="lt1"/>
              </a:solidFill>
              <a:latin typeface="Times New Roman"/>
              <a:ea typeface="Times New Roman"/>
              <a:cs typeface="Times New Roman"/>
              <a:sym typeface="Times New Roman"/>
            </a:endParaRPr>
          </a:p>
        </p:txBody>
      </p:sp>
      <p:sp>
        <p:nvSpPr>
          <p:cNvPr id="157" name="Google Shape;157;p12"/>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sp>
        <p:nvSpPr>
          <p:cNvPr id="158" name="Google Shape;158;p12"/>
          <p:cNvSpPr txBox="1"/>
          <p:nvPr/>
        </p:nvSpPr>
        <p:spPr>
          <a:xfrm>
            <a:off x="3642288" y="4658925"/>
            <a:ext cx="3577800" cy="56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50">
                <a:solidFill>
                  <a:schemeClr val="dk1"/>
                </a:solidFill>
                <a:latin typeface="Times New Roman"/>
                <a:ea typeface="Times New Roman"/>
                <a:cs typeface="Times New Roman"/>
                <a:sym typeface="Times New Roman"/>
              </a:rPr>
              <a:t>Spatial averaged FFT amplitude of the z-</a:t>
            </a:r>
            <a:r>
              <a:rPr lang="en-US" sz="1150">
                <a:solidFill>
                  <a:schemeClr val="dk1"/>
                </a:solidFill>
                <a:latin typeface="Times New Roman"/>
                <a:ea typeface="Times New Roman"/>
                <a:cs typeface="Times New Roman"/>
                <a:sym typeface="Times New Roman"/>
              </a:rPr>
              <a:t>component</a:t>
            </a:r>
            <a:r>
              <a:rPr lang="en-US" sz="1150">
                <a:solidFill>
                  <a:schemeClr val="dk1"/>
                </a:solidFill>
                <a:latin typeface="Times New Roman"/>
                <a:ea typeface="Times New Roman"/>
                <a:cs typeface="Times New Roman"/>
                <a:sym typeface="Times New Roman"/>
              </a:rPr>
              <a:t> </a:t>
            </a:r>
            <a:r>
              <a:rPr lang="en-US" sz="1150">
                <a:solidFill>
                  <a:schemeClr val="dk1"/>
                </a:solidFill>
                <a:latin typeface="Times New Roman"/>
                <a:ea typeface="Times New Roman"/>
                <a:cs typeface="Times New Roman"/>
                <a:sym typeface="Times New Roman"/>
              </a:rPr>
              <a:t>magnetization in the </a:t>
            </a:r>
            <a:r>
              <a:rPr lang="en-US" sz="1150">
                <a:solidFill>
                  <a:schemeClr val="dk1"/>
                </a:solidFill>
                <a:latin typeface="Times New Roman"/>
                <a:ea typeface="Times New Roman"/>
                <a:cs typeface="Times New Roman"/>
                <a:sym typeface="Times New Roman"/>
              </a:rPr>
              <a:t>Py layer</a:t>
            </a:r>
            <a:r>
              <a:rPr lang="en-US" sz="1150">
                <a:solidFill>
                  <a:schemeClr val="dk1"/>
                </a:solidFill>
                <a:latin typeface="Times New Roman"/>
                <a:ea typeface="Times New Roman"/>
                <a:cs typeface="Times New Roman"/>
                <a:sym typeface="Times New Roman"/>
              </a:rPr>
              <a:t> as a function of LAFO K</a:t>
            </a:r>
            <a:r>
              <a:rPr baseline="-25000" lang="en-US" sz="1150">
                <a:solidFill>
                  <a:schemeClr val="dk1"/>
                </a:solidFill>
                <a:latin typeface="Times New Roman"/>
                <a:ea typeface="Times New Roman"/>
                <a:cs typeface="Times New Roman"/>
                <a:sym typeface="Times New Roman"/>
              </a:rPr>
              <a:t>u1</a:t>
            </a:r>
            <a:r>
              <a:rPr lang="en-US" sz="1150">
                <a:solidFill>
                  <a:schemeClr val="dk1"/>
                </a:solidFill>
                <a:latin typeface="Times New Roman"/>
                <a:ea typeface="Times New Roman"/>
                <a:cs typeface="Times New Roman"/>
                <a:sym typeface="Times New Roman"/>
              </a:rPr>
              <a:t>.</a:t>
            </a:r>
            <a:r>
              <a:rPr lang="en-US" sz="1150">
                <a:solidFill>
                  <a:schemeClr val="dk1"/>
                </a:solidFill>
                <a:latin typeface="Times New Roman"/>
                <a:ea typeface="Times New Roman"/>
                <a:cs typeface="Times New Roman"/>
                <a:sym typeface="Times New Roman"/>
              </a:rPr>
              <a:t> </a:t>
            </a:r>
            <a:endParaRPr sz="1150">
              <a:solidFill>
                <a:schemeClr val="dk1"/>
              </a:solidFill>
              <a:latin typeface="Times New Roman"/>
              <a:ea typeface="Times New Roman"/>
              <a:cs typeface="Times New Roman"/>
              <a:sym typeface="Times New Roman"/>
            </a:endParaRPr>
          </a:p>
        </p:txBody>
      </p:sp>
      <p:sp>
        <p:nvSpPr>
          <p:cNvPr id="159" name="Google Shape;159;p12"/>
          <p:cNvSpPr txBox="1"/>
          <p:nvPr/>
        </p:nvSpPr>
        <p:spPr>
          <a:xfrm>
            <a:off x="179800" y="4658925"/>
            <a:ext cx="3285900" cy="36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50">
                <a:solidFill>
                  <a:schemeClr val="dk1"/>
                </a:solidFill>
                <a:latin typeface="Times New Roman"/>
                <a:ea typeface="Times New Roman"/>
                <a:cs typeface="Times New Roman"/>
                <a:sym typeface="Times New Roman"/>
              </a:rPr>
              <a:t>Critical current density </a:t>
            </a:r>
            <a:r>
              <a:rPr lang="en-US" sz="1150">
                <a:solidFill>
                  <a:schemeClr val="dk1"/>
                </a:solidFill>
                <a:latin typeface="Times New Roman"/>
                <a:ea typeface="Times New Roman"/>
                <a:cs typeface="Times New Roman"/>
                <a:sym typeface="Times New Roman"/>
              </a:rPr>
              <a:t>as a function of LAFO K</a:t>
            </a:r>
            <a:r>
              <a:rPr baseline="-25000" lang="en-US" sz="1150">
                <a:solidFill>
                  <a:schemeClr val="dk1"/>
                </a:solidFill>
                <a:latin typeface="Times New Roman"/>
                <a:ea typeface="Times New Roman"/>
                <a:cs typeface="Times New Roman"/>
                <a:sym typeface="Times New Roman"/>
              </a:rPr>
              <a:t>u1</a:t>
            </a:r>
            <a:r>
              <a:rPr lang="en-US" sz="1150">
                <a:solidFill>
                  <a:schemeClr val="dk1"/>
                </a:solidFill>
                <a:latin typeface="Times New Roman"/>
                <a:ea typeface="Times New Roman"/>
                <a:cs typeface="Times New Roman"/>
                <a:sym typeface="Times New Roman"/>
              </a:rPr>
              <a:t>.</a:t>
            </a:r>
            <a:endParaRPr sz="1150">
              <a:solidFill>
                <a:schemeClr val="dk1"/>
              </a:solidFill>
              <a:latin typeface="Times New Roman"/>
              <a:ea typeface="Times New Roman"/>
              <a:cs typeface="Times New Roman"/>
              <a:sym typeface="Times New Roman"/>
            </a:endParaRPr>
          </a:p>
        </p:txBody>
      </p:sp>
      <p:grpSp>
        <p:nvGrpSpPr>
          <p:cNvPr id="160" name="Google Shape;160;p12"/>
          <p:cNvGrpSpPr/>
          <p:nvPr/>
        </p:nvGrpSpPr>
        <p:grpSpPr>
          <a:xfrm>
            <a:off x="6949025" y="1303200"/>
            <a:ext cx="1807295" cy="2830013"/>
            <a:chOff x="6949025" y="1402150"/>
            <a:chExt cx="1807295" cy="2830013"/>
          </a:xfrm>
        </p:grpSpPr>
        <p:pic>
          <p:nvPicPr>
            <p:cNvPr id="161" name="Google Shape;161;p12"/>
            <p:cNvPicPr preferRelativeResize="0"/>
            <p:nvPr/>
          </p:nvPicPr>
          <p:blipFill>
            <a:blip r:embed="rId4">
              <a:alphaModFix/>
            </a:blip>
            <a:stretch>
              <a:fillRect/>
            </a:stretch>
          </p:blipFill>
          <p:spPr>
            <a:xfrm>
              <a:off x="6949025" y="1840150"/>
              <a:ext cx="1807295" cy="2392013"/>
            </a:xfrm>
            <a:prstGeom prst="rect">
              <a:avLst/>
            </a:prstGeom>
            <a:noFill/>
            <a:ln>
              <a:noFill/>
            </a:ln>
          </p:spPr>
        </p:pic>
        <p:sp>
          <p:nvSpPr>
            <p:cNvPr id="162" name="Google Shape;162;p12"/>
            <p:cNvSpPr txBox="1"/>
            <p:nvPr/>
          </p:nvSpPr>
          <p:spPr>
            <a:xfrm>
              <a:off x="6949025" y="1402150"/>
              <a:ext cx="16503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dk1"/>
                  </a:solidFill>
                  <a:latin typeface="Times New Roman"/>
                  <a:ea typeface="Times New Roman"/>
                  <a:cs typeface="Times New Roman"/>
                  <a:sym typeface="Times New Roman"/>
                </a:rPr>
                <a:t>Constants:</a:t>
              </a:r>
              <a:endParaRPr sz="2000" u="sng">
                <a:solidFill>
                  <a:schemeClr val="dk1"/>
                </a:solidFill>
                <a:latin typeface="Times New Roman"/>
                <a:ea typeface="Times New Roman"/>
                <a:cs typeface="Times New Roman"/>
                <a:sym typeface="Times New Roman"/>
              </a:endParaRPr>
            </a:p>
          </p:txBody>
        </p:sp>
      </p:grpSp>
      <p:pic>
        <p:nvPicPr>
          <p:cNvPr id="163" name="Google Shape;163;p12"/>
          <p:cNvPicPr preferRelativeResize="0"/>
          <p:nvPr/>
        </p:nvPicPr>
        <p:blipFill>
          <a:blip r:embed="rId5">
            <a:alphaModFix/>
          </a:blip>
          <a:stretch>
            <a:fillRect/>
          </a:stretch>
        </p:blipFill>
        <p:spPr>
          <a:xfrm>
            <a:off x="7106026" y="4216701"/>
            <a:ext cx="1650300" cy="502490"/>
          </a:xfrm>
          <a:prstGeom prst="rect">
            <a:avLst/>
          </a:prstGeom>
          <a:noFill/>
          <a:ln>
            <a:noFill/>
          </a:ln>
        </p:spPr>
      </p:pic>
      <p:pic>
        <p:nvPicPr>
          <p:cNvPr id="164" name="Google Shape;164;p12"/>
          <p:cNvPicPr preferRelativeResize="0"/>
          <p:nvPr/>
        </p:nvPicPr>
        <p:blipFill rotWithShape="1">
          <a:blip r:embed="rId6">
            <a:alphaModFix amt="70000"/>
          </a:blip>
          <a:srcRect b="0" l="0" r="8248" t="0"/>
          <a:stretch/>
        </p:blipFill>
        <p:spPr>
          <a:xfrm>
            <a:off x="2503200" y="914550"/>
            <a:ext cx="830550" cy="292325"/>
          </a:xfrm>
          <a:prstGeom prst="rect">
            <a:avLst/>
          </a:prstGeom>
          <a:noFill/>
          <a:ln>
            <a:noFill/>
          </a:ln>
        </p:spPr>
      </p:pic>
      <p:grpSp>
        <p:nvGrpSpPr>
          <p:cNvPr id="165" name="Google Shape;165;p12"/>
          <p:cNvGrpSpPr/>
          <p:nvPr/>
        </p:nvGrpSpPr>
        <p:grpSpPr>
          <a:xfrm>
            <a:off x="3561975" y="1399433"/>
            <a:ext cx="3285900" cy="3319767"/>
            <a:chOff x="3561975" y="1399433"/>
            <a:chExt cx="3285900" cy="3319767"/>
          </a:xfrm>
        </p:grpSpPr>
        <p:pic>
          <p:nvPicPr>
            <p:cNvPr id="166" name="Google Shape;166;p12"/>
            <p:cNvPicPr preferRelativeResize="0"/>
            <p:nvPr/>
          </p:nvPicPr>
          <p:blipFill>
            <a:blip r:embed="rId7">
              <a:alphaModFix/>
            </a:blip>
            <a:stretch>
              <a:fillRect/>
            </a:stretch>
          </p:blipFill>
          <p:spPr>
            <a:xfrm>
              <a:off x="3561975" y="1399433"/>
              <a:ext cx="3285900" cy="3319767"/>
            </a:xfrm>
            <a:prstGeom prst="rect">
              <a:avLst/>
            </a:prstGeom>
            <a:noFill/>
            <a:ln>
              <a:noFill/>
            </a:ln>
          </p:spPr>
        </p:pic>
        <p:pic>
          <p:nvPicPr>
            <p:cNvPr id="167" name="Google Shape;167;p12"/>
            <p:cNvPicPr preferRelativeResize="0"/>
            <p:nvPr/>
          </p:nvPicPr>
          <p:blipFill rotWithShape="1">
            <a:blip r:embed="rId8">
              <a:alphaModFix/>
            </a:blip>
            <a:srcRect b="0" l="0" r="0" t="10514"/>
            <a:stretch/>
          </p:blipFill>
          <p:spPr>
            <a:xfrm>
              <a:off x="5655725" y="1413400"/>
              <a:ext cx="1040344" cy="162925"/>
            </a:xfrm>
            <a:prstGeom prst="rect">
              <a:avLst/>
            </a:prstGeom>
            <a:noFill/>
            <a:ln>
              <a:noFill/>
            </a:ln>
          </p:spPr>
        </p:pic>
      </p:grpSp>
      <p:grpSp>
        <p:nvGrpSpPr>
          <p:cNvPr id="168" name="Google Shape;168;p12"/>
          <p:cNvGrpSpPr/>
          <p:nvPr/>
        </p:nvGrpSpPr>
        <p:grpSpPr>
          <a:xfrm>
            <a:off x="83526" y="1453150"/>
            <a:ext cx="3478436" cy="3252400"/>
            <a:chOff x="83526" y="1453150"/>
            <a:chExt cx="3478436" cy="3252400"/>
          </a:xfrm>
        </p:grpSpPr>
        <p:pic>
          <p:nvPicPr>
            <p:cNvPr id="169" name="Google Shape;169;p12"/>
            <p:cNvPicPr preferRelativeResize="0"/>
            <p:nvPr/>
          </p:nvPicPr>
          <p:blipFill>
            <a:blip r:embed="rId9">
              <a:alphaModFix/>
            </a:blip>
            <a:stretch>
              <a:fillRect/>
            </a:stretch>
          </p:blipFill>
          <p:spPr>
            <a:xfrm>
              <a:off x="83526" y="1453150"/>
              <a:ext cx="3478436" cy="3252400"/>
            </a:xfrm>
            <a:prstGeom prst="rect">
              <a:avLst/>
            </a:prstGeom>
            <a:noFill/>
            <a:ln>
              <a:noFill/>
            </a:ln>
          </p:spPr>
        </p:pic>
        <p:pic>
          <p:nvPicPr>
            <p:cNvPr id="170" name="Google Shape;170;p12"/>
            <p:cNvPicPr preferRelativeResize="0"/>
            <p:nvPr/>
          </p:nvPicPr>
          <p:blipFill rotWithShape="1">
            <a:blip r:embed="rId8">
              <a:alphaModFix/>
            </a:blip>
            <a:srcRect b="0" l="0" r="0" t="10514"/>
            <a:stretch/>
          </p:blipFill>
          <p:spPr>
            <a:xfrm>
              <a:off x="1890875" y="1453150"/>
              <a:ext cx="1040344" cy="1629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13"/>
          <p:cNvGrpSpPr/>
          <p:nvPr/>
        </p:nvGrpSpPr>
        <p:grpSpPr>
          <a:xfrm>
            <a:off x="2595750" y="518554"/>
            <a:ext cx="4327225" cy="3502130"/>
            <a:chOff x="2595750" y="518575"/>
            <a:chExt cx="4327225" cy="3513725"/>
          </a:xfrm>
        </p:grpSpPr>
        <p:pic>
          <p:nvPicPr>
            <p:cNvPr id="177" name="Google Shape;177;p13"/>
            <p:cNvPicPr preferRelativeResize="0"/>
            <p:nvPr/>
          </p:nvPicPr>
          <p:blipFill>
            <a:blip r:embed="rId3">
              <a:alphaModFix/>
            </a:blip>
            <a:stretch>
              <a:fillRect/>
            </a:stretch>
          </p:blipFill>
          <p:spPr>
            <a:xfrm>
              <a:off x="2595750" y="518575"/>
              <a:ext cx="4327225" cy="3513725"/>
            </a:xfrm>
            <a:prstGeom prst="rect">
              <a:avLst/>
            </a:prstGeom>
            <a:noFill/>
            <a:ln>
              <a:noFill/>
            </a:ln>
          </p:spPr>
        </p:pic>
        <p:pic>
          <p:nvPicPr>
            <p:cNvPr id="178" name="Google Shape;178;p13"/>
            <p:cNvPicPr preferRelativeResize="0"/>
            <p:nvPr/>
          </p:nvPicPr>
          <p:blipFill rotWithShape="1">
            <a:blip r:embed="rId4">
              <a:alphaModFix/>
            </a:blip>
            <a:srcRect b="0" l="0" r="0" t="10514"/>
            <a:stretch/>
          </p:blipFill>
          <p:spPr>
            <a:xfrm>
              <a:off x="5231550" y="518575"/>
              <a:ext cx="1040344" cy="162925"/>
            </a:xfrm>
            <a:prstGeom prst="rect">
              <a:avLst/>
            </a:prstGeom>
            <a:noFill/>
            <a:ln>
              <a:noFill/>
            </a:ln>
          </p:spPr>
        </p:pic>
      </p:grpSp>
      <p:sp>
        <p:nvSpPr>
          <p:cNvPr id="179" name="Google Shape;179;p13"/>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II.  Localized Mode &amp; Propagating Spin Wave Controlled By </a:t>
            </a:r>
            <a:r>
              <a:rPr lang="en-US" sz="2800">
                <a:latin typeface="Times New Roman"/>
                <a:ea typeface="Times New Roman"/>
                <a:cs typeface="Times New Roman"/>
                <a:sym typeface="Times New Roman"/>
              </a:rPr>
              <a:t>K</a:t>
            </a:r>
            <a:r>
              <a:rPr baseline="-25000" lang="en-US" sz="2800">
                <a:latin typeface="Times New Roman"/>
                <a:ea typeface="Times New Roman"/>
                <a:cs typeface="Times New Roman"/>
                <a:sym typeface="Times New Roman"/>
              </a:rPr>
              <a:t>u1</a:t>
            </a:r>
            <a:endParaRPr sz="3800">
              <a:latin typeface="Times New Roman"/>
              <a:ea typeface="Times New Roman"/>
              <a:cs typeface="Times New Roman"/>
              <a:sym typeface="Times New Roman"/>
            </a:endParaRPr>
          </a:p>
        </p:txBody>
      </p:sp>
      <p:pic>
        <p:nvPicPr>
          <p:cNvPr descr="nyu_short_white.png" id="180" name="Google Shape;180;p13"/>
          <p:cNvPicPr preferRelativeResize="0"/>
          <p:nvPr/>
        </p:nvPicPr>
        <p:blipFill rotWithShape="1">
          <a:blip r:embed="rId5">
            <a:alphaModFix/>
          </a:blip>
          <a:srcRect b="0" l="0" r="0" t="0"/>
          <a:stretch/>
        </p:blipFill>
        <p:spPr>
          <a:xfrm>
            <a:off x="48725" y="5478625"/>
            <a:ext cx="592800" cy="201300"/>
          </a:xfrm>
          <a:prstGeom prst="rect">
            <a:avLst/>
          </a:prstGeom>
          <a:noFill/>
          <a:ln>
            <a:noFill/>
          </a:ln>
        </p:spPr>
      </p:pic>
      <p:sp>
        <p:nvSpPr>
          <p:cNvPr id="181" name="Google Shape;181;p13"/>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7</a:t>
            </a:r>
            <a:endParaRPr sz="1200">
              <a:solidFill>
                <a:schemeClr val="lt1"/>
              </a:solidFill>
              <a:latin typeface="Times New Roman"/>
              <a:ea typeface="Times New Roman"/>
              <a:cs typeface="Times New Roman"/>
              <a:sym typeface="Times New Roman"/>
            </a:endParaRPr>
          </a:p>
        </p:txBody>
      </p:sp>
      <p:sp>
        <p:nvSpPr>
          <p:cNvPr id="182" name="Google Shape;182;p13"/>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grpSp>
        <p:nvGrpSpPr>
          <p:cNvPr id="183" name="Google Shape;183;p13"/>
          <p:cNvGrpSpPr/>
          <p:nvPr/>
        </p:nvGrpSpPr>
        <p:grpSpPr>
          <a:xfrm>
            <a:off x="3096845" y="1279400"/>
            <a:ext cx="3537110" cy="1683043"/>
            <a:chOff x="2902956" y="1871827"/>
            <a:chExt cx="3629758" cy="1742495"/>
          </a:xfrm>
        </p:grpSpPr>
        <p:sp>
          <p:nvSpPr>
            <p:cNvPr id="184" name="Google Shape;184;p13"/>
            <p:cNvSpPr txBox="1"/>
            <p:nvPr/>
          </p:nvSpPr>
          <p:spPr>
            <a:xfrm>
              <a:off x="3670505" y="1871827"/>
              <a:ext cx="1492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Times New Roman"/>
                  <a:ea typeface="Times New Roman"/>
                  <a:cs typeface="Times New Roman"/>
                  <a:sym typeface="Times New Roman"/>
                </a:rPr>
                <a:t>Propagating mode</a:t>
              </a:r>
              <a:endParaRPr sz="1200">
                <a:solidFill>
                  <a:schemeClr val="lt1"/>
                </a:solidFill>
                <a:latin typeface="Times New Roman"/>
                <a:ea typeface="Times New Roman"/>
                <a:cs typeface="Times New Roman"/>
                <a:sym typeface="Times New Roman"/>
              </a:endParaRPr>
            </a:p>
          </p:txBody>
        </p:sp>
        <p:sp>
          <p:nvSpPr>
            <p:cNvPr id="185" name="Google Shape;185;p13"/>
            <p:cNvSpPr txBox="1"/>
            <p:nvPr/>
          </p:nvSpPr>
          <p:spPr>
            <a:xfrm>
              <a:off x="5250815" y="2364904"/>
              <a:ext cx="12819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Times New Roman"/>
                  <a:ea typeface="Times New Roman"/>
                  <a:cs typeface="Times New Roman"/>
                  <a:sym typeface="Times New Roman"/>
                </a:rPr>
                <a:t>Localized mode</a:t>
              </a:r>
              <a:endParaRPr sz="1200">
                <a:solidFill>
                  <a:schemeClr val="lt1"/>
                </a:solidFill>
                <a:latin typeface="Times New Roman"/>
                <a:ea typeface="Times New Roman"/>
                <a:cs typeface="Times New Roman"/>
                <a:sym typeface="Times New Roman"/>
              </a:endParaRPr>
            </a:p>
          </p:txBody>
        </p:sp>
        <p:sp>
          <p:nvSpPr>
            <p:cNvPr id="186" name="Google Shape;186;p13"/>
            <p:cNvSpPr txBox="1"/>
            <p:nvPr/>
          </p:nvSpPr>
          <p:spPr>
            <a:xfrm>
              <a:off x="2902956" y="3240522"/>
              <a:ext cx="12819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Times New Roman"/>
                  <a:ea typeface="Times New Roman"/>
                  <a:cs typeface="Times New Roman"/>
                  <a:sym typeface="Times New Roman"/>
                </a:rPr>
                <a:t>Localized mode</a:t>
              </a:r>
              <a:endParaRPr sz="1200">
                <a:solidFill>
                  <a:schemeClr val="lt1"/>
                </a:solidFill>
                <a:latin typeface="Times New Roman"/>
                <a:ea typeface="Times New Roman"/>
                <a:cs typeface="Times New Roman"/>
                <a:sym typeface="Times New Roman"/>
              </a:endParaRPr>
            </a:p>
          </p:txBody>
        </p:sp>
      </p:grpSp>
      <p:grpSp>
        <p:nvGrpSpPr>
          <p:cNvPr id="187" name="Google Shape;187;p13"/>
          <p:cNvGrpSpPr/>
          <p:nvPr/>
        </p:nvGrpSpPr>
        <p:grpSpPr>
          <a:xfrm>
            <a:off x="-132600" y="1565350"/>
            <a:ext cx="7055919" cy="3866701"/>
            <a:chOff x="19800" y="1565350"/>
            <a:chExt cx="7055919" cy="3866701"/>
          </a:xfrm>
        </p:grpSpPr>
        <p:sp>
          <p:nvSpPr>
            <p:cNvPr id="188" name="Google Shape;188;p13"/>
            <p:cNvSpPr txBox="1"/>
            <p:nvPr/>
          </p:nvSpPr>
          <p:spPr>
            <a:xfrm>
              <a:off x="124925" y="1565350"/>
              <a:ext cx="3072900" cy="1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595959"/>
                  </a:solidFill>
                  <a:latin typeface="Times New Roman"/>
                  <a:ea typeface="Times New Roman"/>
                  <a:cs typeface="Times New Roman"/>
                  <a:sym typeface="Times New Roman"/>
                </a:rPr>
                <a:t>FMR frequency &gt; Bulk Mode frequency: </a:t>
              </a:r>
              <a:r>
                <a:rPr b="1" lang="en-US" sz="1600">
                  <a:solidFill>
                    <a:srgbClr val="595959"/>
                  </a:solidFill>
                  <a:latin typeface="Times New Roman"/>
                  <a:ea typeface="Times New Roman"/>
                  <a:cs typeface="Times New Roman"/>
                  <a:sym typeface="Times New Roman"/>
                </a:rPr>
                <a:t>L</a:t>
              </a:r>
              <a:r>
                <a:rPr b="1" lang="en-US" sz="1600">
                  <a:solidFill>
                    <a:srgbClr val="595959"/>
                  </a:solidFill>
                  <a:latin typeface="Times New Roman"/>
                  <a:ea typeface="Times New Roman"/>
                  <a:cs typeface="Times New Roman"/>
                  <a:sym typeface="Times New Roman"/>
                </a:rPr>
                <a:t>ocalized Mode</a:t>
              </a:r>
              <a:endParaRPr b="1" sz="1600">
                <a:solidFill>
                  <a:srgbClr val="595959"/>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US" sz="1600">
                  <a:solidFill>
                    <a:srgbClr val="595959"/>
                  </a:solidFill>
                  <a:latin typeface="Times New Roman"/>
                  <a:ea typeface="Times New Roman"/>
                  <a:cs typeface="Times New Roman"/>
                  <a:sym typeface="Times New Roman"/>
                </a:rPr>
                <a:t>FMR frequency &lt; Bulk Mode frequency: </a:t>
              </a:r>
              <a:r>
                <a:rPr b="1" lang="en-US" sz="1600">
                  <a:solidFill>
                    <a:srgbClr val="595959"/>
                  </a:solidFill>
                  <a:latin typeface="Times New Roman"/>
                  <a:ea typeface="Times New Roman"/>
                  <a:cs typeface="Times New Roman"/>
                  <a:sym typeface="Times New Roman"/>
                </a:rPr>
                <a:t>Propagating Mode</a:t>
              </a:r>
              <a:endParaRPr b="1" sz="1600">
                <a:solidFill>
                  <a:srgbClr val="595959"/>
                </a:solidFill>
                <a:latin typeface="Times New Roman"/>
                <a:ea typeface="Times New Roman"/>
                <a:cs typeface="Times New Roman"/>
                <a:sym typeface="Times New Roman"/>
              </a:endParaRPr>
            </a:p>
          </p:txBody>
        </p:sp>
        <p:grpSp>
          <p:nvGrpSpPr>
            <p:cNvPr id="189" name="Google Shape;189;p13"/>
            <p:cNvGrpSpPr/>
            <p:nvPr/>
          </p:nvGrpSpPr>
          <p:grpSpPr>
            <a:xfrm>
              <a:off x="19800" y="3651225"/>
              <a:ext cx="7055919" cy="1780826"/>
              <a:chOff x="19800" y="3651225"/>
              <a:chExt cx="7055919" cy="1780826"/>
            </a:xfrm>
          </p:grpSpPr>
          <p:sp>
            <p:nvSpPr>
              <p:cNvPr id="190" name="Google Shape;190;p13"/>
              <p:cNvSpPr txBox="1"/>
              <p:nvPr/>
            </p:nvSpPr>
            <p:spPr>
              <a:xfrm>
                <a:off x="19800" y="3997438"/>
                <a:ext cx="2778900" cy="795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200"/>
                  </a:spcBef>
                  <a:spcAft>
                    <a:spcPts val="1200"/>
                  </a:spcAft>
                  <a:buNone/>
                </a:pPr>
                <a:r>
                  <a:rPr b="1" lang="en-US" sz="1300">
                    <a:solidFill>
                      <a:schemeClr val="dk1"/>
                    </a:solidFill>
                    <a:latin typeface="Times New Roman"/>
                    <a:ea typeface="Times New Roman"/>
                    <a:cs typeface="Times New Roman"/>
                    <a:sym typeface="Times New Roman"/>
                  </a:rPr>
                  <a:t>Spatial FFT images of LAFO layer obtained at BM resonance:</a:t>
                </a:r>
                <a:endParaRPr b="1" sz="2800">
                  <a:solidFill>
                    <a:schemeClr val="dk1"/>
                  </a:solidFill>
                  <a:latin typeface="Times New Roman"/>
                  <a:ea typeface="Times New Roman"/>
                  <a:cs typeface="Times New Roman"/>
                  <a:sym typeface="Times New Roman"/>
                </a:endParaRPr>
              </a:p>
            </p:txBody>
          </p:sp>
          <p:grpSp>
            <p:nvGrpSpPr>
              <p:cNvPr id="191" name="Google Shape;191;p13"/>
              <p:cNvGrpSpPr/>
              <p:nvPr/>
            </p:nvGrpSpPr>
            <p:grpSpPr>
              <a:xfrm>
                <a:off x="2857225" y="3997450"/>
                <a:ext cx="4218494" cy="1434601"/>
                <a:chOff x="3251600" y="3946450"/>
                <a:chExt cx="4218494" cy="1434601"/>
              </a:xfrm>
            </p:grpSpPr>
            <p:pic>
              <p:nvPicPr>
                <p:cNvPr id="192" name="Google Shape;192;p13"/>
                <p:cNvPicPr preferRelativeResize="0"/>
                <p:nvPr/>
              </p:nvPicPr>
              <p:blipFill>
                <a:blip r:embed="rId6">
                  <a:alphaModFix/>
                </a:blip>
                <a:stretch>
                  <a:fillRect/>
                </a:stretch>
              </p:blipFill>
              <p:spPr>
                <a:xfrm>
                  <a:off x="3251600" y="3946450"/>
                  <a:ext cx="1746185" cy="1434601"/>
                </a:xfrm>
                <a:prstGeom prst="rect">
                  <a:avLst/>
                </a:prstGeom>
                <a:noFill/>
                <a:ln>
                  <a:noFill/>
                </a:ln>
              </p:spPr>
            </p:pic>
            <p:pic>
              <p:nvPicPr>
                <p:cNvPr id="193" name="Google Shape;193;p13"/>
                <p:cNvPicPr preferRelativeResize="0"/>
                <p:nvPr/>
              </p:nvPicPr>
              <p:blipFill rotWithShape="1">
                <a:blip r:embed="rId7">
                  <a:alphaModFix/>
                </a:blip>
                <a:srcRect b="0" l="12869" r="0" t="0"/>
                <a:stretch/>
              </p:blipFill>
              <p:spPr>
                <a:xfrm>
                  <a:off x="4730019" y="3946450"/>
                  <a:ext cx="1499991" cy="1434600"/>
                </a:xfrm>
                <a:prstGeom prst="rect">
                  <a:avLst/>
                </a:prstGeom>
                <a:noFill/>
                <a:ln>
                  <a:noFill/>
                </a:ln>
              </p:spPr>
            </p:pic>
            <p:pic>
              <p:nvPicPr>
                <p:cNvPr id="194" name="Google Shape;194;p13"/>
                <p:cNvPicPr preferRelativeResize="0"/>
                <p:nvPr/>
              </p:nvPicPr>
              <p:blipFill rotWithShape="1">
                <a:blip r:embed="rId8">
                  <a:alphaModFix/>
                </a:blip>
                <a:srcRect b="0" l="12869" r="0" t="0"/>
                <a:stretch/>
              </p:blipFill>
              <p:spPr>
                <a:xfrm>
                  <a:off x="5970103" y="3954817"/>
                  <a:ext cx="1499990" cy="1417866"/>
                </a:xfrm>
                <a:prstGeom prst="rect">
                  <a:avLst/>
                </a:prstGeom>
                <a:noFill/>
                <a:ln>
                  <a:noFill/>
                </a:ln>
              </p:spPr>
            </p:pic>
            <p:sp>
              <p:nvSpPr>
                <p:cNvPr id="195" name="Google Shape;195;p13"/>
                <p:cNvSpPr txBox="1"/>
                <p:nvPr/>
              </p:nvSpPr>
              <p:spPr>
                <a:xfrm>
                  <a:off x="3493375" y="3946450"/>
                  <a:ext cx="12270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lt1"/>
                      </a:solidFill>
                      <a:latin typeface="Times New Roman"/>
                      <a:ea typeface="Times New Roman"/>
                      <a:cs typeface="Times New Roman"/>
                      <a:sym typeface="Times New Roman"/>
                    </a:rPr>
                    <a:t>K</a:t>
                  </a:r>
                  <a:r>
                    <a:rPr b="1" baseline="-25000" lang="en-US" sz="900">
                      <a:solidFill>
                        <a:schemeClr val="lt1"/>
                      </a:solidFill>
                      <a:latin typeface="Times New Roman"/>
                      <a:ea typeface="Times New Roman"/>
                      <a:cs typeface="Times New Roman"/>
                      <a:sym typeface="Times New Roman"/>
                    </a:rPr>
                    <a:t>u1</a:t>
                  </a:r>
                  <a:r>
                    <a:rPr b="1" lang="en-US" sz="900">
                      <a:solidFill>
                        <a:schemeClr val="lt1"/>
                      </a:solidFill>
                      <a:latin typeface="Times New Roman"/>
                      <a:ea typeface="Times New Roman"/>
                      <a:cs typeface="Times New Roman"/>
                      <a:sym typeface="Times New Roman"/>
                    </a:rPr>
                    <a:t>= -3.17</a:t>
                  </a:r>
                  <a:r>
                    <a:rPr lang="en-US" sz="900">
                      <a:solidFill>
                        <a:schemeClr val="lt1"/>
                      </a:solidFill>
                      <a:latin typeface="Times New Roman"/>
                      <a:ea typeface="Times New Roman"/>
                      <a:cs typeface="Times New Roman"/>
                      <a:sym typeface="Times New Roman"/>
                    </a:rPr>
                    <a:t>⨉</a:t>
                  </a:r>
                  <a:r>
                    <a:rPr b="1" lang="en-US" sz="900">
                      <a:solidFill>
                        <a:schemeClr val="lt1"/>
                      </a:solidFill>
                      <a:latin typeface="Times New Roman"/>
                      <a:ea typeface="Times New Roman"/>
                      <a:cs typeface="Times New Roman"/>
                      <a:sym typeface="Times New Roman"/>
                    </a:rPr>
                    <a:t>10</a:t>
                  </a:r>
                  <a:r>
                    <a:rPr b="1" baseline="30000" lang="en-US" sz="900">
                      <a:solidFill>
                        <a:schemeClr val="lt1"/>
                      </a:solidFill>
                      <a:latin typeface="Times New Roman"/>
                      <a:ea typeface="Times New Roman"/>
                      <a:cs typeface="Times New Roman"/>
                      <a:sym typeface="Times New Roman"/>
                    </a:rPr>
                    <a:t>4</a:t>
                  </a:r>
                  <a:r>
                    <a:rPr b="1" lang="en-US" sz="900">
                      <a:solidFill>
                        <a:schemeClr val="lt1"/>
                      </a:solidFill>
                      <a:latin typeface="Times New Roman"/>
                      <a:ea typeface="Times New Roman"/>
                      <a:cs typeface="Times New Roman"/>
                      <a:sym typeface="Times New Roman"/>
                    </a:rPr>
                    <a:t> J/m</a:t>
                  </a:r>
                  <a:r>
                    <a:rPr b="1" baseline="30000" lang="en-US" sz="900">
                      <a:solidFill>
                        <a:schemeClr val="lt1"/>
                      </a:solidFill>
                      <a:latin typeface="Times New Roman"/>
                      <a:ea typeface="Times New Roman"/>
                      <a:cs typeface="Times New Roman"/>
                      <a:sym typeface="Times New Roman"/>
                    </a:rPr>
                    <a:t>3</a:t>
                  </a:r>
                  <a:endParaRPr b="1" baseline="30000" sz="900">
                    <a:solidFill>
                      <a:schemeClr val="lt1"/>
                    </a:solidFill>
                    <a:latin typeface="Times New Roman"/>
                    <a:ea typeface="Times New Roman"/>
                    <a:cs typeface="Times New Roman"/>
                    <a:sym typeface="Times New Roman"/>
                  </a:endParaRPr>
                </a:p>
              </p:txBody>
            </p:sp>
            <p:sp>
              <p:nvSpPr>
                <p:cNvPr id="196" name="Google Shape;196;p13"/>
                <p:cNvSpPr txBox="1"/>
                <p:nvPr/>
              </p:nvSpPr>
              <p:spPr>
                <a:xfrm>
                  <a:off x="4738739" y="3946450"/>
                  <a:ext cx="10917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lt1"/>
                      </a:solidFill>
                      <a:latin typeface="Times New Roman"/>
                      <a:ea typeface="Times New Roman"/>
                      <a:cs typeface="Times New Roman"/>
                      <a:sym typeface="Times New Roman"/>
                    </a:rPr>
                    <a:t>K</a:t>
                  </a:r>
                  <a:r>
                    <a:rPr b="1" baseline="-25000" lang="en-US" sz="900">
                      <a:solidFill>
                        <a:schemeClr val="lt1"/>
                      </a:solidFill>
                      <a:latin typeface="Times New Roman"/>
                      <a:ea typeface="Times New Roman"/>
                      <a:cs typeface="Times New Roman"/>
                      <a:sym typeface="Times New Roman"/>
                    </a:rPr>
                    <a:t>u1</a:t>
                  </a:r>
                  <a:r>
                    <a:rPr b="1" lang="en-US" sz="900">
                      <a:solidFill>
                        <a:schemeClr val="lt1"/>
                      </a:solidFill>
                      <a:latin typeface="Times New Roman"/>
                      <a:ea typeface="Times New Roman"/>
                      <a:cs typeface="Times New Roman"/>
                      <a:sym typeface="Times New Roman"/>
                    </a:rPr>
                    <a:t>= -1</a:t>
                  </a:r>
                  <a:r>
                    <a:rPr lang="en-US" sz="900">
                      <a:solidFill>
                        <a:schemeClr val="lt1"/>
                      </a:solidFill>
                      <a:latin typeface="Times New Roman"/>
                      <a:ea typeface="Times New Roman"/>
                      <a:cs typeface="Times New Roman"/>
                      <a:sym typeface="Times New Roman"/>
                    </a:rPr>
                    <a:t>⨉</a:t>
                  </a:r>
                  <a:r>
                    <a:rPr b="1" lang="en-US" sz="900">
                      <a:solidFill>
                        <a:schemeClr val="lt1"/>
                      </a:solidFill>
                      <a:latin typeface="Times New Roman"/>
                      <a:ea typeface="Times New Roman"/>
                      <a:cs typeface="Times New Roman"/>
                      <a:sym typeface="Times New Roman"/>
                    </a:rPr>
                    <a:t>10</a:t>
                  </a:r>
                  <a:r>
                    <a:rPr b="1" baseline="30000" lang="en-US" sz="900">
                      <a:solidFill>
                        <a:schemeClr val="lt1"/>
                      </a:solidFill>
                      <a:latin typeface="Times New Roman"/>
                      <a:ea typeface="Times New Roman"/>
                      <a:cs typeface="Times New Roman"/>
                      <a:sym typeface="Times New Roman"/>
                    </a:rPr>
                    <a:t>4</a:t>
                  </a:r>
                  <a:r>
                    <a:rPr b="1" lang="en-US" sz="900">
                      <a:solidFill>
                        <a:schemeClr val="lt1"/>
                      </a:solidFill>
                      <a:latin typeface="Times New Roman"/>
                      <a:ea typeface="Times New Roman"/>
                      <a:cs typeface="Times New Roman"/>
                      <a:sym typeface="Times New Roman"/>
                    </a:rPr>
                    <a:t> J/m</a:t>
                  </a:r>
                  <a:r>
                    <a:rPr b="1" baseline="30000" lang="en-US" sz="900">
                      <a:solidFill>
                        <a:schemeClr val="lt1"/>
                      </a:solidFill>
                      <a:latin typeface="Times New Roman"/>
                      <a:ea typeface="Times New Roman"/>
                      <a:cs typeface="Times New Roman"/>
                      <a:sym typeface="Times New Roman"/>
                    </a:rPr>
                    <a:t>3</a:t>
                  </a:r>
                  <a:endParaRPr b="1" baseline="30000" sz="900">
                    <a:solidFill>
                      <a:schemeClr val="lt1"/>
                    </a:solidFill>
                    <a:latin typeface="Times New Roman"/>
                    <a:ea typeface="Times New Roman"/>
                    <a:cs typeface="Times New Roman"/>
                    <a:sym typeface="Times New Roman"/>
                  </a:endParaRPr>
                </a:p>
              </p:txBody>
            </p:sp>
            <p:sp>
              <p:nvSpPr>
                <p:cNvPr id="197" name="Google Shape;197;p13"/>
                <p:cNvSpPr txBox="1"/>
                <p:nvPr/>
              </p:nvSpPr>
              <p:spPr>
                <a:xfrm>
                  <a:off x="6000176" y="3946450"/>
                  <a:ext cx="1177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lt1"/>
                      </a:solidFill>
                      <a:latin typeface="Times New Roman"/>
                      <a:ea typeface="Times New Roman"/>
                      <a:cs typeface="Times New Roman"/>
                      <a:sym typeface="Times New Roman"/>
                    </a:rPr>
                    <a:t>K</a:t>
                  </a:r>
                  <a:r>
                    <a:rPr b="1" baseline="-25000" lang="en-US" sz="900">
                      <a:solidFill>
                        <a:schemeClr val="lt1"/>
                      </a:solidFill>
                      <a:latin typeface="Times New Roman"/>
                      <a:ea typeface="Times New Roman"/>
                      <a:cs typeface="Times New Roman"/>
                      <a:sym typeface="Times New Roman"/>
                    </a:rPr>
                    <a:t>u1</a:t>
                  </a:r>
                  <a:r>
                    <a:rPr b="1" lang="en-US" sz="900">
                      <a:solidFill>
                        <a:schemeClr val="lt1"/>
                      </a:solidFill>
                      <a:latin typeface="Times New Roman"/>
                      <a:ea typeface="Times New Roman"/>
                      <a:cs typeface="Times New Roman"/>
                      <a:sym typeface="Times New Roman"/>
                    </a:rPr>
                    <a:t>= +1.5</a:t>
                  </a:r>
                  <a:r>
                    <a:rPr lang="en-US" sz="900">
                      <a:solidFill>
                        <a:schemeClr val="lt1"/>
                      </a:solidFill>
                      <a:latin typeface="Times New Roman"/>
                      <a:ea typeface="Times New Roman"/>
                      <a:cs typeface="Times New Roman"/>
                      <a:sym typeface="Times New Roman"/>
                    </a:rPr>
                    <a:t>⨉</a:t>
                  </a:r>
                  <a:r>
                    <a:rPr b="1" lang="en-US" sz="900">
                      <a:solidFill>
                        <a:schemeClr val="lt1"/>
                      </a:solidFill>
                      <a:latin typeface="Times New Roman"/>
                      <a:ea typeface="Times New Roman"/>
                      <a:cs typeface="Times New Roman"/>
                      <a:sym typeface="Times New Roman"/>
                    </a:rPr>
                    <a:t>10</a:t>
                  </a:r>
                  <a:r>
                    <a:rPr b="1" baseline="30000" lang="en-US" sz="900">
                      <a:solidFill>
                        <a:schemeClr val="lt1"/>
                      </a:solidFill>
                      <a:latin typeface="Times New Roman"/>
                      <a:ea typeface="Times New Roman"/>
                      <a:cs typeface="Times New Roman"/>
                      <a:sym typeface="Times New Roman"/>
                    </a:rPr>
                    <a:t>4</a:t>
                  </a:r>
                  <a:r>
                    <a:rPr b="1" lang="en-US" sz="900">
                      <a:solidFill>
                        <a:schemeClr val="lt1"/>
                      </a:solidFill>
                      <a:latin typeface="Times New Roman"/>
                      <a:ea typeface="Times New Roman"/>
                      <a:cs typeface="Times New Roman"/>
                      <a:sym typeface="Times New Roman"/>
                    </a:rPr>
                    <a:t> J/m</a:t>
                  </a:r>
                  <a:r>
                    <a:rPr b="1" baseline="30000" lang="en-US" sz="900">
                      <a:solidFill>
                        <a:schemeClr val="lt1"/>
                      </a:solidFill>
                      <a:latin typeface="Times New Roman"/>
                      <a:ea typeface="Times New Roman"/>
                      <a:cs typeface="Times New Roman"/>
                      <a:sym typeface="Times New Roman"/>
                    </a:rPr>
                    <a:t>3</a:t>
                  </a:r>
                  <a:endParaRPr b="1" baseline="30000" sz="900">
                    <a:solidFill>
                      <a:schemeClr val="lt1"/>
                    </a:solidFill>
                    <a:latin typeface="Times New Roman"/>
                    <a:ea typeface="Times New Roman"/>
                    <a:cs typeface="Times New Roman"/>
                    <a:sym typeface="Times New Roman"/>
                  </a:endParaRPr>
                </a:p>
              </p:txBody>
            </p:sp>
          </p:grpSp>
          <p:cxnSp>
            <p:nvCxnSpPr>
              <p:cNvPr id="198" name="Google Shape;198;p13"/>
              <p:cNvCxnSpPr/>
              <p:nvPr/>
            </p:nvCxnSpPr>
            <p:spPr>
              <a:xfrm rot="10800000">
                <a:off x="4596725" y="3661425"/>
                <a:ext cx="107100" cy="428700"/>
              </a:xfrm>
              <a:prstGeom prst="straightConnector1">
                <a:avLst/>
              </a:prstGeom>
              <a:noFill/>
              <a:ln cap="flat" cmpd="sng" w="19050">
                <a:solidFill>
                  <a:srgbClr val="666666"/>
                </a:solidFill>
                <a:prstDash val="solid"/>
                <a:round/>
                <a:headEnd len="med" w="med" type="none"/>
                <a:tailEnd len="med" w="med" type="triangle"/>
              </a:ln>
            </p:spPr>
          </p:cxnSp>
          <p:cxnSp>
            <p:nvCxnSpPr>
              <p:cNvPr id="199" name="Google Shape;199;p13"/>
              <p:cNvCxnSpPr/>
              <p:nvPr/>
            </p:nvCxnSpPr>
            <p:spPr>
              <a:xfrm rot="10800000">
                <a:off x="5419900" y="3655126"/>
                <a:ext cx="351600" cy="438000"/>
              </a:xfrm>
              <a:prstGeom prst="straightConnector1">
                <a:avLst/>
              </a:prstGeom>
              <a:noFill/>
              <a:ln cap="flat" cmpd="sng" w="19050">
                <a:solidFill>
                  <a:srgbClr val="666666"/>
                </a:solidFill>
                <a:prstDash val="solid"/>
                <a:round/>
                <a:headEnd len="med" w="med" type="none"/>
                <a:tailEnd len="med" w="med" type="triangle"/>
              </a:ln>
            </p:spPr>
          </p:cxnSp>
          <p:cxnSp>
            <p:nvCxnSpPr>
              <p:cNvPr id="200" name="Google Shape;200;p13"/>
              <p:cNvCxnSpPr/>
              <p:nvPr/>
            </p:nvCxnSpPr>
            <p:spPr>
              <a:xfrm flipH="1" rot="10800000">
                <a:off x="3542750" y="3651225"/>
                <a:ext cx="285000" cy="442500"/>
              </a:xfrm>
              <a:prstGeom prst="straightConnector1">
                <a:avLst/>
              </a:prstGeom>
              <a:noFill/>
              <a:ln cap="flat" cmpd="sng" w="19050">
                <a:solidFill>
                  <a:srgbClr val="666666"/>
                </a:solidFill>
                <a:prstDash val="solid"/>
                <a:round/>
                <a:headEnd len="med" w="med" type="none"/>
                <a:tailEnd len="med" w="med" type="triangle"/>
              </a:ln>
            </p:spPr>
          </p:cxnSp>
        </p:grpSp>
      </p:grpSp>
      <p:sp>
        <p:nvSpPr>
          <p:cNvPr id="201" name="Google Shape;201;p13"/>
          <p:cNvSpPr txBox="1"/>
          <p:nvPr/>
        </p:nvSpPr>
        <p:spPr>
          <a:xfrm>
            <a:off x="2914875" y="716050"/>
            <a:ext cx="10443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FFFF00"/>
                </a:solidFill>
                <a:latin typeface="Times New Roman"/>
                <a:ea typeface="Times New Roman"/>
                <a:cs typeface="Times New Roman"/>
                <a:sym typeface="Times New Roman"/>
              </a:rPr>
              <a:t>– – – </a:t>
            </a:r>
            <a:r>
              <a:rPr lang="en-US" sz="1500">
                <a:solidFill>
                  <a:srgbClr val="FFFF00"/>
                </a:solidFill>
                <a:latin typeface="Times New Roman"/>
                <a:ea typeface="Times New Roman"/>
                <a:cs typeface="Times New Roman"/>
                <a:sym typeface="Times New Roman"/>
              </a:rPr>
              <a:t>FMR</a:t>
            </a:r>
            <a:endParaRPr sz="1500">
              <a:solidFill>
                <a:srgbClr val="FFFF00"/>
              </a:solidFill>
              <a:latin typeface="Times New Roman"/>
              <a:ea typeface="Times New Roman"/>
              <a:cs typeface="Times New Roman"/>
              <a:sym typeface="Times New Roman"/>
            </a:endParaRPr>
          </a:p>
        </p:txBody>
      </p:sp>
      <p:grpSp>
        <p:nvGrpSpPr>
          <p:cNvPr id="202" name="Google Shape;202;p13"/>
          <p:cNvGrpSpPr/>
          <p:nvPr/>
        </p:nvGrpSpPr>
        <p:grpSpPr>
          <a:xfrm>
            <a:off x="6922979" y="973516"/>
            <a:ext cx="2039257" cy="2779235"/>
            <a:chOff x="7151925" y="1240225"/>
            <a:chExt cx="1915875" cy="2632350"/>
          </a:xfrm>
        </p:grpSpPr>
        <p:sp>
          <p:nvSpPr>
            <p:cNvPr id="203" name="Google Shape;203;p13"/>
            <p:cNvSpPr txBox="1"/>
            <p:nvPr/>
          </p:nvSpPr>
          <p:spPr>
            <a:xfrm>
              <a:off x="7151925" y="1240225"/>
              <a:ext cx="16503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dk1"/>
                  </a:solidFill>
                  <a:latin typeface="Times New Roman"/>
                  <a:ea typeface="Times New Roman"/>
                  <a:cs typeface="Times New Roman"/>
                  <a:sym typeface="Times New Roman"/>
                </a:rPr>
                <a:t>Constants:</a:t>
              </a:r>
              <a:endParaRPr sz="2000" u="sng">
                <a:solidFill>
                  <a:schemeClr val="dk1"/>
                </a:solidFill>
                <a:latin typeface="Times New Roman"/>
                <a:ea typeface="Times New Roman"/>
                <a:cs typeface="Times New Roman"/>
                <a:sym typeface="Times New Roman"/>
              </a:endParaRPr>
            </a:p>
          </p:txBody>
        </p:sp>
        <p:grpSp>
          <p:nvGrpSpPr>
            <p:cNvPr id="204" name="Google Shape;204;p13"/>
            <p:cNvGrpSpPr/>
            <p:nvPr/>
          </p:nvGrpSpPr>
          <p:grpSpPr>
            <a:xfrm>
              <a:off x="7151925" y="1634975"/>
              <a:ext cx="1915875" cy="2237600"/>
              <a:chOff x="7151925" y="1634975"/>
              <a:chExt cx="1915875" cy="2237600"/>
            </a:xfrm>
          </p:grpSpPr>
          <p:pic>
            <p:nvPicPr>
              <p:cNvPr id="205" name="Google Shape;205;p13"/>
              <p:cNvPicPr preferRelativeResize="0"/>
              <p:nvPr/>
            </p:nvPicPr>
            <p:blipFill rotWithShape="1">
              <a:blip r:embed="rId9">
                <a:alphaModFix/>
              </a:blip>
              <a:srcRect b="10666" l="0" r="0" t="0"/>
              <a:stretch/>
            </p:blipFill>
            <p:spPr>
              <a:xfrm>
                <a:off x="7151925" y="1634975"/>
                <a:ext cx="1915875" cy="1877399"/>
              </a:xfrm>
              <a:prstGeom prst="rect">
                <a:avLst/>
              </a:prstGeom>
              <a:noFill/>
              <a:ln>
                <a:noFill/>
              </a:ln>
            </p:spPr>
          </p:pic>
          <p:pic>
            <p:nvPicPr>
              <p:cNvPr id="206" name="Google Shape;206;p13"/>
              <p:cNvPicPr preferRelativeResize="0"/>
              <p:nvPr/>
            </p:nvPicPr>
            <p:blipFill>
              <a:blip r:embed="rId10">
                <a:alphaModFix/>
              </a:blip>
              <a:stretch>
                <a:fillRect/>
              </a:stretch>
            </p:blipFill>
            <p:spPr>
              <a:xfrm>
                <a:off x="7151925" y="3512375"/>
                <a:ext cx="1544475" cy="360200"/>
              </a:xfrm>
              <a:prstGeom prst="rect">
                <a:avLst/>
              </a:prstGeom>
              <a:noFill/>
              <a:ln>
                <a:noFill/>
              </a:ln>
            </p:spPr>
          </p:pic>
        </p:grpSp>
      </p:grpSp>
      <p:sp>
        <p:nvSpPr>
          <p:cNvPr id="207" name="Google Shape;207;p13"/>
          <p:cNvSpPr txBox="1"/>
          <p:nvPr/>
        </p:nvSpPr>
        <p:spPr>
          <a:xfrm>
            <a:off x="2967800" y="2040074"/>
            <a:ext cx="7839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E6B8AF"/>
                </a:solidFill>
                <a:latin typeface="Times New Roman"/>
                <a:ea typeface="Times New Roman"/>
                <a:cs typeface="Times New Roman"/>
                <a:sym typeface="Times New Roman"/>
              </a:rPr>
              <a:t>BM/EM</a:t>
            </a:r>
            <a:endParaRPr sz="1200">
              <a:solidFill>
                <a:srgbClr val="E6B8AF"/>
              </a:solidFill>
              <a:latin typeface="Times New Roman"/>
              <a:ea typeface="Times New Roman"/>
              <a:cs typeface="Times New Roman"/>
              <a:sym typeface="Times New Roman"/>
            </a:endParaRPr>
          </a:p>
        </p:txBody>
      </p:sp>
      <p:sp>
        <p:nvSpPr>
          <p:cNvPr id="208" name="Google Shape;208;p13"/>
          <p:cNvSpPr txBox="1"/>
          <p:nvPr/>
        </p:nvSpPr>
        <p:spPr>
          <a:xfrm>
            <a:off x="5629175" y="2644150"/>
            <a:ext cx="515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E6B8AF"/>
                </a:solidFill>
                <a:latin typeface="Times New Roman"/>
                <a:ea typeface="Times New Roman"/>
                <a:cs typeface="Times New Roman"/>
                <a:sym typeface="Times New Roman"/>
              </a:rPr>
              <a:t>EM</a:t>
            </a:r>
            <a:endParaRPr sz="1200">
              <a:solidFill>
                <a:srgbClr val="E6B8AF"/>
              </a:solidFill>
              <a:latin typeface="Times New Roman"/>
              <a:ea typeface="Times New Roman"/>
              <a:cs typeface="Times New Roman"/>
              <a:sym typeface="Times New Roman"/>
            </a:endParaRPr>
          </a:p>
        </p:txBody>
      </p:sp>
      <p:sp>
        <p:nvSpPr>
          <p:cNvPr id="209" name="Google Shape;209;p13"/>
          <p:cNvSpPr txBox="1"/>
          <p:nvPr/>
        </p:nvSpPr>
        <p:spPr>
          <a:xfrm>
            <a:off x="5984050" y="2116287"/>
            <a:ext cx="515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E6B8AF"/>
                </a:solidFill>
                <a:latin typeface="Times New Roman"/>
                <a:ea typeface="Times New Roman"/>
                <a:cs typeface="Times New Roman"/>
                <a:sym typeface="Times New Roman"/>
              </a:rPr>
              <a:t>BM</a:t>
            </a:r>
            <a:endParaRPr sz="1200">
              <a:solidFill>
                <a:srgbClr val="E6B8A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p:nvPr>
            <p:ph idx="2" type="pic"/>
          </p:nvPr>
        </p:nvSpPr>
        <p:spPr>
          <a:xfrm>
            <a:off x="0" y="0"/>
            <a:ext cx="9144000" cy="54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Times New Roman"/>
                <a:ea typeface="Times New Roman"/>
                <a:cs typeface="Times New Roman"/>
                <a:sym typeface="Times New Roman"/>
              </a:rPr>
              <a:t>Conclusion</a:t>
            </a:r>
            <a:endParaRPr/>
          </a:p>
        </p:txBody>
      </p:sp>
      <p:pic>
        <p:nvPicPr>
          <p:cNvPr descr="nyu_short_white.png" id="216" name="Google Shape;216;p14"/>
          <p:cNvPicPr preferRelativeResize="0"/>
          <p:nvPr/>
        </p:nvPicPr>
        <p:blipFill rotWithShape="1">
          <a:blip r:embed="rId3">
            <a:alphaModFix/>
          </a:blip>
          <a:srcRect b="0" l="0" r="0" t="0"/>
          <a:stretch/>
        </p:blipFill>
        <p:spPr>
          <a:xfrm>
            <a:off x="48725" y="5478625"/>
            <a:ext cx="592800" cy="201300"/>
          </a:xfrm>
          <a:prstGeom prst="rect">
            <a:avLst/>
          </a:prstGeom>
          <a:noFill/>
          <a:ln>
            <a:noFill/>
          </a:ln>
        </p:spPr>
      </p:pic>
      <p:sp>
        <p:nvSpPr>
          <p:cNvPr id="217" name="Google Shape;217;p14"/>
          <p:cNvSpPr txBox="1"/>
          <p:nvPr/>
        </p:nvSpPr>
        <p:spPr>
          <a:xfrm>
            <a:off x="275025" y="442650"/>
            <a:ext cx="8732700" cy="2525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Times New Roman"/>
              <a:buAutoNum type="arabicPeriod"/>
            </a:pPr>
            <a:r>
              <a:rPr lang="en-US" sz="2100">
                <a:solidFill>
                  <a:schemeClr val="dk1"/>
                </a:solidFill>
                <a:latin typeface="Times New Roman"/>
                <a:ea typeface="Times New Roman"/>
                <a:cs typeface="Times New Roman"/>
                <a:sym typeface="Times New Roman"/>
              </a:rPr>
              <a:t>The threshold current does not depend strongly on the </a:t>
            </a:r>
            <a:r>
              <a:rPr lang="en-US" sz="2100">
                <a:solidFill>
                  <a:schemeClr val="dk1"/>
                </a:solidFill>
                <a:latin typeface="Times New Roman"/>
                <a:ea typeface="Times New Roman"/>
                <a:cs typeface="Times New Roman"/>
                <a:sym typeface="Times New Roman"/>
              </a:rPr>
              <a:t>LAFO </a:t>
            </a:r>
            <a:r>
              <a:rPr lang="en-US" sz="2100">
                <a:solidFill>
                  <a:schemeClr val="dk1"/>
                </a:solidFill>
                <a:latin typeface="Times New Roman"/>
                <a:ea typeface="Times New Roman"/>
                <a:cs typeface="Times New Roman"/>
                <a:sym typeface="Times New Roman"/>
              </a:rPr>
              <a:t>parameters.</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US" sz="2100">
                <a:solidFill>
                  <a:schemeClr val="dk1"/>
                </a:solidFill>
                <a:latin typeface="Times New Roman"/>
                <a:ea typeface="Times New Roman"/>
                <a:cs typeface="Times New Roman"/>
                <a:sym typeface="Times New Roman"/>
              </a:rPr>
              <a:t>Observed</a:t>
            </a:r>
            <a:r>
              <a:rPr lang="en-US" sz="2100">
                <a:solidFill>
                  <a:schemeClr val="dk1"/>
                </a:solidFill>
                <a:latin typeface="Times New Roman"/>
                <a:ea typeface="Times New Roman"/>
                <a:cs typeface="Times New Roman"/>
                <a:sym typeface="Times New Roman"/>
              </a:rPr>
              <a:t> an </a:t>
            </a:r>
            <a:r>
              <a:rPr lang="en-US" sz="2100">
                <a:solidFill>
                  <a:schemeClr val="dk1"/>
                </a:solidFill>
                <a:latin typeface="Times New Roman"/>
                <a:ea typeface="Times New Roman"/>
                <a:cs typeface="Times New Roman"/>
                <a:sym typeface="Times New Roman"/>
              </a:rPr>
              <a:t>increase</a:t>
            </a:r>
            <a:r>
              <a:rPr lang="en-US" sz="2100">
                <a:solidFill>
                  <a:schemeClr val="dk1"/>
                </a:solidFill>
                <a:latin typeface="Times New Roman"/>
                <a:ea typeface="Times New Roman"/>
                <a:cs typeface="Times New Roman"/>
                <a:sym typeface="Times New Roman"/>
              </a:rPr>
              <a:t> in EM amplitude when the EM </a:t>
            </a:r>
            <a:r>
              <a:rPr lang="en-US" sz="2100">
                <a:solidFill>
                  <a:schemeClr val="dk1"/>
                </a:solidFill>
                <a:latin typeface="Times New Roman"/>
                <a:ea typeface="Times New Roman"/>
                <a:cs typeface="Times New Roman"/>
                <a:sym typeface="Times New Roman"/>
              </a:rPr>
              <a:t>frequency</a:t>
            </a:r>
            <a:r>
              <a:rPr lang="en-US" sz="2100">
                <a:solidFill>
                  <a:schemeClr val="dk1"/>
                </a:solidFill>
                <a:latin typeface="Times New Roman"/>
                <a:ea typeface="Times New Roman"/>
                <a:cs typeface="Times New Roman"/>
                <a:sym typeface="Times New Roman"/>
              </a:rPr>
              <a:t> coincides with the FMR frequency</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AutoNum type="arabicPeriod"/>
            </a:pPr>
            <a:r>
              <a:rPr lang="en-US" sz="2100">
                <a:solidFill>
                  <a:schemeClr val="dk1"/>
                </a:solidFill>
                <a:latin typeface="Times New Roman"/>
                <a:ea typeface="Times New Roman"/>
                <a:cs typeface="Times New Roman"/>
                <a:sym typeface="Times New Roman"/>
              </a:rPr>
              <a:t>Observed a change</a:t>
            </a:r>
            <a:r>
              <a:rPr lang="en-US" sz="2100">
                <a:solidFill>
                  <a:schemeClr val="dk1"/>
                </a:solidFill>
                <a:latin typeface="Times New Roman"/>
                <a:ea typeface="Times New Roman"/>
                <a:cs typeface="Times New Roman"/>
                <a:sym typeface="Times New Roman"/>
              </a:rPr>
              <a:t> </a:t>
            </a:r>
            <a:r>
              <a:rPr lang="en-US" sz="2100">
                <a:solidFill>
                  <a:schemeClr val="dk1"/>
                </a:solidFill>
                <a:latin typeface="Times New Roman"/>
                <a:ea typeface="Times New Roman"/>
                <a:cs typeface="Times New Roman"/>
                <a:sym typeface="Times New Roman"/>
              </a:rPr>
              <a:t>from localized modes to propagating modes </a:t>
            </a:r>
            <a:r>
              <a:rPr lang="en-US" sz="2100">
                <a:solidFill>
                  <a:schemeClr val="dk1"/>
                </a:solidFill>
                <a:latin typeface="Times New Roman"/>
                <a:ea typeface="Times New Roman"/>
                <a:cs typeface="Times New Roman"/>
                <a:sym typeface="Times New Roman"/>
              </a:rPr>
              <a:t>for hybrid SHNO BM </a:t>
            </a:r>
            <a:r>
              <a:rPr lang="en-US" sz="2100">
                <a:solidFill>
                  <a:schemeClr val="dk1"/>
                </a:solidFill>
                <a:latin typeface="Times New Roman"/>
                <a:ea typeface="Times New Roman"/>
                <a:cs typeface="Times New Roman"/>
                <a:sym typeface="Times New Roman"/>
              </a:rPr>
              <a:t>when varying K</a:t>
            </a:r>
            <a:r>
              <a:rPr baseline="-25000" lang="en-US" sz="2100">
                <a:solidFill>
                  <a:schemeClr val="dk1"/>
                </a:solidFill>
                <a:latin typeface="Times New Roman"/>
                <a:ea typeface="Times New Roman"/>
                <a:cs typeface="Times New Roman"/>
                <a:sym typeface="Times New Roman"/>
              </a:rPr>
              <a:t>u1</a:t>
            </a:r>
            <a:r>
              <a:rPr lang="en-US" sz="2100">
                <a:solidFill>
                  <a:schemeClr val="dk1"/>
                </a:solidFill>
                <a:latin typeface="Times New Roman"/>
                <a:ea typeface="Times New Roman"/>
                <a:cs typeface="Times New Roman"/>
                <a:sym typeface="Times New Roman"/>
              </a:rPr>
              <a:t>:</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endParaRPr>
          </a:p>
        </p:txBody>
      </p:sp>
      <p:sp>
        <p:nvSpPr>
          <p:cNvPr id="218" name="Google Shape;218;p14"/>
          <p:cNvSpPr txBox="1"/>
          <p:nvPr/>
        </p:nvSpPr>
        <p:spPr>
          <a:xfrm>
            <a:off x="8860275" y="5350575"/>
            <a:ext cx="3468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8</a:t>
            </a:r>
            <a:endParaRPr sz="1200">
              <a:solidFill>
                <a:schemeClr val="lt1"/>
              </a:solidFill>
              <a:latin typeface="Times New Roman"/>
              <a:ea typeface="Times New Roman"/>
              <a:cs typeface="Times New Roman"/>
              <a:sym typeface="Times New Roman"/>
            </a:endParaRPr>
          </a:p>
        </p:txBody>
      </p:sp>
      <p:sp>
        <p:nvSpPr>
          <p:cNvPr id="219" name="Google Shape;219;p14"/>
          <p:cNvSpPr txBox="1"/>
          <p:nvPr/>
        </p:nvSpPr>
        <p:spPr>
          <a:xfrm>
            <a:off x="1029225" y="2083800"/>
            <a:ext cx="59835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595959"/>
              </a:buClr>
              <a:buSzPts val="1600"/>
              <a:buFont typeface="Times New Roman"/>
              <a:buChar char="●"/>
            </a:pPr>
            <a:r>
              <a:rPr lang="en-US" sz="1600">
                <a:solidFill>
                  <a:srgbClr val="595959"/>
                </a:solidFill>
                <a:latin typeface="Times New Roman"/>
                <a:ea typeface="Times New Roman"/>
                <a:cs typeface="Times New Roman"/>
                <a:sym typeface="Times New Roman"/>
              </a:rPr>
              <a:t>FMR frequency &gt; Bulk mode frequency: Localized Modes</a:t>
            </a:r>
            <a:endParaRPr sz="1600">
              <a:solidFill>
                <a:srgbClr val="595959"/>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595959"/>
              </a:buClr>
              <a:buSzPts val="1600"/>
              <a:buFont typeface="Times New Roman"/>
              <a:buChar char="●"/>
            </a:pPr>
            <a:r>
              <a:rPr lang="en-US" sz="1600">
                <a:solidFill>
                  <a:srgbClr val="595959"/>
                </a:solidFill>
                <a:latin typeface="Times New Roman"/>
                <a:ea typeface="Times New Roman"/>
                <a:cs typeface="Times New Roman"/>
                <a:sym typeface="Times New Roman"/>
              </a:rPr>
              <a:t>FMR frequency &lt; Bulk mode frequency: Propagating Modes</a:t>
            </a:r>
            <a:endParaRPr sz="1600">
              <a:solidFill>
                <a:srgbClr val="595959"/>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595959"/>
              </a:buClr>
              <a:buSzPts val="1600"/>
              <a:buFont typeface="Times New Roman"/>
              <a:buChar char="●"/>
            </a:pPr>
            <a:r>
              <a:rPr lang="en-US" sz="1600">
                <a:solidFill>
                  <a:srgbClr val="595959"/>
                </a:solidFill>
                <a:latin typeface="Times New Roman"/>
                <a:ea typeface="Times New Roman"/>
                <a:cs typeface="Times New Roman"/>
                <a:sym typeface="Times New Roman"/>
              </a:rPr>
              <a:t>Propagating modes can provides means of </a:t>
            </a:r>
            <a:r>
              <a:rPr lang="en-US" sz="1600">
                <a:solidFill>
                  <a:srgbClr val="595959"/>
                </a:solidFill>
                <a:latin typeface="Times New Roman"/>
                <a:ea typeface="Times New Roman"/>
                <a:cs typeface="Times New Roman"/>
                <a:sym typeface="Times New Roman"/>
              </a:rPr>
              <a:t>synchronizing</a:t>
            </a:r>
            <a:r>
              <a:rPr lang="en-US" sz="1600">
                <a:solidFill>
                  <a:srgbClr val="595959"/>
                </a:solidFill>
                <a:latin typeface="Times New Roman"/>
                <a:ea typeface="Times New Roman"/>
                <a:cs typeface="Times New Roman"/>
                <a:sym typeface="Times New Roman"/>
              </a:rPr>
              <a:t> multiples SHNO</a:t>
            </a:r>
            <a:endParaRPr sz="1600">
              <a:solidFill>
                <a:srgbClr val="595959"/>
              </a:solidFill>
              <a:latin typeface="Times New Roman"/>
              <a:ea typeface="Times New Roman"/>
              <a:cs typeface="Times New Roman"/>
              <a:sym typeface="Times New Roman"/>
            </a:endParaRPr>
          </a:p>
        </p:txBody>
      </p:sp>
      <p:sp>
        <p:nvSpPr>
          <p:cNvPr id="220" name="Google Shape;220;p14"/>
          <p:cNvSpPr txBox="1"/>
          <p:nvPr/>
        </p:nvSpPr>
        <p:spPr>
          <a:xfrm>
            <a:off x="3251400" y="5381050"/>
            <a:ext cx="26412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Times New Roman"/>
                <a:ea typeface="Times New Roman"/>
                <a:cs typeface="Times New Roman"/>
                <a:sym typeface="Times New Roman"/>
              </a:rPr>
              <a:t>2024 March Meeting | Robert Xi</a:t>
            </a:r>
            <a:endParaRPr sz="900">
              <a:solidFill>
                <a:schemeClr val="lt1"/>
              </a:solidFill>
              <a:latin typeface="Times New Roman"/>
              <a:ea typeface="Times New Roman"/>
              <a:cs typeface="Times New Roman"/>
              <a:sym typeface="Times New Roman"/>
            </a:endParaRPr>
          </a:p>
        </p:txBody>
      </p:sp>
      <p:grpSp>
        <p:nvGrpSpPr>
          <p:cNvPr id="221" name="Google Shape;221;p14"/>
          <p:cNvGrpSpPr/>
          <p:nvPr/>
        </p:nvGrpSpPr>
        <p:grpSpPr>
          <a:xfrm>
            <a:off x="502888" y="3387400"/>
            <a:ext cx="8244513" cy="1930750"/>
            <a:chOff x="502888" y="3387400"/>
            <a:chExt cx="8244513" cy="1930750"/>
          </a:xfrm>
        </p:grpSpPr>
        <p:sp>
          <p:nvSpPr>
            <p:cNvPr id="222" name="Google Shape;222;p14"/>
            <p:cNvSpPr txBox="1"/>
            <p:nvPr/>
          </p:nvSpPr>
          <p:spPr>
            <a:xfrm>
              <a:off x="6493500" y="4797125"/>
              <a:ext cx="22539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chemeClr val="dk1"/>
                  </a:solidFill>
                  <a:latin typeface="Times New Roman"/>
                  <a:ea typeface="Times New Roman"/>
                  <a:cs typeface="Times New Roman"/>
                  <a:sym typeface="Times New Roman"/>
                </a:rPr>
                <a:t>This research was supported by NSF Award DMR-2105114.</a:t>
              </a:r>
              <a:endParaRPr sz="2200">
                <a:solidFill>
                  <a:schemeClr val="dk1"/>
                </a:solidFill>
                <a:latin typeface="Times New Roman"/>
                <a:ea typeface="Times New Roman"/>
                <a:cs typeface="Times New Roman"/>
                <a:sym typeface="Times New Roman"/>
              </a:endParaRPr>
            </a:p>
          </p:txBody>
        </p:sp>
        <p:pic>
          <p:nvPicPr>
            <p:cNvPr id="223" name="Google Shape;223;p14"/>
            <p:cNvPicPr preferRelativeResize="0"/>
            <p:nvPr/>
          </p:nvPicPr>
          <p:blipFill>
            <a:blip r:embed="rId4">
              <a:alphaModFix/>
            </a:blip>
            <a:stretch>
              <a:fillRect/>
            </a:stretch>
          </p:blipFill>
          <p:spPr>
            <a:xfrm>
              <a:off x="6959897" y="3420250"/>
              <a:ext cx="1321103" cy="1321124"/>
            </a:xfrm>
            <a:prstGeom prst="rect">
              <a:avLst/>
            </a:prstGeom>
            <a:noFill/>
            <a:ln>
              <a:noFill/>
            </a:ln>
          </p:spPr>
        </p:pic>
        <p:grpSp>
          <p:nvGrpSpPr>
            <p:cNvPr id="224" name="Google Shape;224;p14"/>
            <p:cNvGrpSpPr/>
            <p:nvPr/>
          </p:nvGrpSpPr>
          <p:grpSpPr>
            <a:xfrm>
              <a:off x="502888" y="3387400"/>
              <a:ext cx="5715438" cy="1930750"/>
              <a:chOff x="502888" y="3387400"/>
              <a:chExt cx="5715438" cy="1930750"/>
            </a:xfrm>
          </p:grpSpPr>
          <p:pic>
            <p:nvPicPr>
              <p:cNvPr id="225" name="Google Shape;225;p14"/>
              <p:cNvPicPr preferRelativeResize="0"/>
              <p:nvPr/>
            </p:nvPicPr>
            <p:blipFill>
              <a:blip r:embed="rId5">
                <a:alphaModFix/>
              </a:blip>
              <a:stretch>
                <a:fillRect/>
              </a:stretch>
            </p:blipFill>
            <p:spPr>
              <a:xfrm>
                <a:off x="730788" y="3410325"/>
                <a:ext cx="1452175" cy="1555925"/>
              </a:xfrm>
              <a:prstGeom prst="rect">
                <a:avLst/>
              </a:prstGeom>
              <a:noFill/>
              <a:ln>
                <a:noFill/>
              </a:ln>
            </p:spPr>
          </p:pic>
          <p:sp>
            <p:nvSpPr>
              <p:cNvPr id="226" name="Google Shape;226;p14"/>
              <p:cNvSpPr txBox="1"/>
              <p:nvPr/>
            </p:nvSpPr>
            <p:spPr>
              <a:xfrm>
                <a:off x="502888" y="4966250"/>
                <a:ext cx="1908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Prof. Andrew D. Kent</a:t>
                </a:r>
                <a:endParaRPr sz="1500">
                  <a:solidFill>
                    <a:schemeClr val="dk1"/>
                  </a:solidFill>
                  <a:latin typeface="Times New Roman"/>
                  <a:ea typeface="Times New Roman"/>
                  <a:cs typeface="Times New Roman"/>
                  <a:sym typeface="Times New Roman"/>
                </a:endParaRPr>
              </a:p>
            </p:txBody>
          </p:sp>
          <p:sp>
            <p:nvSpPr>
              <p:cNvPr id="227" name="Google Shape;227;p14"/>
              <p:cNvSpPr txBox="1"/>
              <p:nvPr/>
            </p:nvSpPr>
            <p:spPr>
              <a:xfrm>
                <a:off x="2928009" y="4966250"/>
                <a:ext cx="1068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Ya-An Lai</a:t>
                </a:r>
                <a:endParaRPr sz="1500">
                  <a:solidFill>
                    <a:schemeClr val="dk1"/>
                  </a:solidFill>
                  <a:latin typeface="Times New Roman"/>
                  <a:ea typeface="Times New Roman"/>
                  <a:cs typeface="Times New Roman"/>
                  <a:sym typeface="Times New Roman"/>
                </a:endParaRPr>
              </a:p>
            </p:txBody>
          </p:sp>
          <p:sp>
            <p:nvSpPr>
              <p:cNvPr id="228" name="Google Shape;228;p14"/>
              <p:cNvSpPr txBox="1"/>
              <p:nvPr/>
            </p:nvSpPr>
            <p:spPr>
              <a:xfrm>
                <a:off x="4847263" y="4966250"/>
                <a:ext cx="1186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Haowen Ren</a:t>
                </a:r>
                <a:endParaRPr sz="1500">
                  <a:solidFill>
                    <a:schemeClr val="dk1"/>
                  </a:solidFill>
                  <a:latin typeface="Times New Roman"/>
                  <a:ea typeface="Times New Roman"/>
                  <a:cs typeface="Times New Roman"/>
                  <a:sym typeface="Times New Roman"/>
                </a:endParaRPr>
              </a:p>
            </p:txBody>
          </p:sp>
          <p:pic>
            <p:nvPicPr>
              <p:cNvPr id="229" name="Google Shape;229;p14"/>
              <p:cNvPicPr preferRelativeResize="0"/>
              <p:nvPr/>
            </p:nvPicPr>
            <p:blipFill>
              <a:blip r:embed="rId6">
                <a:alphaModFix/>
              </a:blip>
              <a:stretch>
                <a:fillRect/>
              </a:stretch>
            </p:blipFill>
            <p:spPr>
              <a:xfrm>
                <a:off x="4662400" y="3387400"/>
                <a:ext cx="1555925" cy="1555925"/>
              </a:xfrm>
              <a:prstGeom prst="rect">
                <a:avLst/>
              </a:prstGeom>
              <a:noFill/>
              <a:ln>
                <a:noFill/>
              </a:ln>
            </p:spPr>
          </p:pic>
          <p:pic>
            <p:nvPicPr>
              <p:cNvPr id="230" name="Google Shape;230;p14"/>
              <p:cNvPicPr preferRelativeResize="0"/>
              <p:nvPr/>
            </p:nvPicPr>
            <p:blipFill>
              <a:blip r:embed="rId7">
                <a:alphaModFix/>
              </a:blip>
              <a:stretch>
                <a:fillRect/>
              </a:stretch>
            </p:blipFill>
            <p:spPr>
              <a:xfrm>
                <a:off x="2635413" y="3396738"/>
                <a:ext cx="1653170" cy="1555925"/>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esentation4">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